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6" r:id="rId2"/>
    <p:sldId id="267" r:id="rId3"/>
    <p:sldId id="277" r:id="rId4"/>
    <p:sldId id="279" r:id="rId5"/>
    <p:sldId id="276" r:id="rId6"/>
    <p:sldId id="282" r:id="rId7"/>
    <p:sldId id="283" r:id="rId8"/>
    <p:sldId id="284" r:id="rId9"/>
    <p:sldId id="286" r:id="rId10"/>
    <p:sldId id="287" r:id="rId11"/>
    <p:sldId id="289" r:id="rId12"/>
    <p:sldId id="293" r:id="rId13"/>
    <p:sldId id="290" r:id="rId14"/>
    <p:sldId id="291" r:id="rId15"/>
    <p:sldId id="292" r:id="rId16"/>
    <p:sldId id="269" r:id="rId17"/>
    <p:sldId id="295" r:id="rId18"/>
    <p:sldId id="278"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61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Beale" initials="TB" lastIdx="1" clrIdx="0">
    <p:extLst>
      <p:ext uri="{19B8F6BF-5375-455C-9EA6-DF929625EA0E}">
        <p15:presenceInfo xmlns:p15="http://schemas.microsoft.com/office/powerpoint/2012/main" userId="Tim Be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68729"/>
    <a:srgbClr val="81817E"/>
    <a:srgbClr val="39434F"/>
    <a:srgbClr val="131F24"/>
    <a:srgbClr val="1A2327"/>
    <a:srgbClr val="2C5467"/>
    <a:srgbClr val="A2C3BF"/>
    <a:srgbClr val="3F94AA"/>
    <a:srgbClr val="C6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4" autoAdjust="0"/>
    <p:restoredTop sz="83404" autoAdjust="0"/>
  </p:normalViewPr>
  <p:slideViewPr>
    <p:cSldViewPr snapToGrid="0" snapToObjects="1">
      <p:cViewPr varScale="1">
        <p:scale>
          <a:sx n="53" d="100"/>
          <a:sy n="53" d="100"/>
        </p:scale>
        <p:origin x="1060" y="36"/>
      </p:cViewPr>
      <p:guideLst>
        <p:guide orient="horz" pos="2319"/>
        <p:guide pos="61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0C1ED8-23B9-8D4F-AADC-AC687C2DAE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918B3CB-7503-754E-91E8-70EF7BAA1DE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6C8D5-A618-BE43-A4DD-DED0B6B1ED05}" type="datetimeFigureOut">
              <a:rPr lang="en-US" smtClean="0"/>
              <a:t>10/9/2022</a:t>
            </a:fld>
            <a:endParaRPr lang="en-US"/>
          </a:p>
        </p:txBody>
      </p:sp>
      <p:sp>
        <p:nvSpPr>
          <p:cNvPr id="4" name="Slide Image Placeholder 3">
            <a:extLst>
              <a:ext uri="{FF2B5EF4-FFF2-40B4-BE49-F238E27FC236}">
                <a16:creationId xmlns:a16="http://schemas.microsoft.com/office/drawing/2014/main" id="{12D4483E-6894-9244-9156-2EB17C28C2A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B5D4FAA1-FED7-814B-A5E0-D8A994C5015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366F77C-FEA3-5540-9E57-84A64E50DED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D73AFF33-192E-CE48-A5C6-B9695BC51F0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08594-7A58-7242-BA5C-327907F1CA6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1</a:t>
            </a:fld>
            <a:endParaRPr lang="en-US"/>
          </a:p>
        </p:txBody>
      </p:sp>
    </p:spTree>
    <p:extLst>
      <p:ext uri="{BB962C8B-B14F-4D97-AF65-F5344CB8AC3E}">
        <p14:creationId xmlns:p14="http://schemas.microsoft.com/office/powerpoint/2010/main" val="4128854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Left – Typical rainfed agricultural area</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Example pixel 	- Jan 1</a:t>
            </a:r>
            <a:r>
              <a:rPr lang="en-GB" sz="1200" b="0" i="0" u="none" strike="noStrike" kern="1200" baseline="30000" dirty="0">
                <a:solidFill>
                  <a:schemeClr val="tx1"/>
                </a:solidFill>
                <a:effectLst/>
                <a:latin typeface="+mn-lt"/>
                <a:ea typeface="+mn-ea"/>
                <a:cs typeface="+mn-cs"/>
              </a:rPr>
              <a:t>st</a:t>
            </a:r>
            <a:r>
              <a:rPr lang="en-GB" sz="1200" b="0" i="0" u="none" strike="noStrike" kern="1200" dirty="0">
                <a:solidFill>
                  <a:schemeClr val="tx1"/>
                </a:solidFill>
                <a:effectLst/>
                <a:latin typeface="+mn-lt"/>
                <a:ea typeface="+mn-ea"/>
                <a:cs typeface="+mn-cs"/>
              </a:rPr>
              <a:t> 2018  -  Green = Low vegetation</a:t>
            </a:r>
          </a:p>
          <a:p>
            <a:r>
              <a:rPr lang="en-GB" sz="1200" b="0" i="0" u="none" strike="noStrike" kern="1200" dirty="0">
                <a:solidFill>
                  <a:schemeClr val="tx1"/>
                </a:solidFill>
                <a:effectLst/>
                <a:latin typeface="+mn-lt"/>
                <a:ea typeface="+mn-ea"/>
                <a:cs typeface="+mn-cs"/>
              </a:rPr>
              <a:t>	  June 10</a:t>
            </a:r>
            <a:r>
              <a:rPr lang="en-GB" sz="1200" b="0" i="0" u="none" strike="noStrike" kern="1200" baseline="30000" dirty="0">
                <a:solidFill>
                  <a:schemeClr val="tx1"/>
                </a:solidFill>
                <a:effectLst/>
                <a:latin typeface="+mn-lt"/>
                <a:ea typeface="+mn-ea"/>
                <a:cs typeface="+mn-cs"/>
              </a:rPr>
              <a:t>th</a:t>
            </a:r>
            <a:r>
              <a:rPr lang="en-GB" sz="1200" b="0" i="0" u="none" strike="noStrike" kern="1200" dirty="0">
                <a:solidFill>
                  <a:schemeClr val="tx1"/>
                </a:solidFill>
                <a:effectLst/>
                <a:latin typeface="+mn-lt"/>
                <a:ea typeface="+mn-ea"/>
                <a:cs typeface="+mn-cs"/>
              </a:rPr>
              <a:t> 2018  -  Yellow = High vegetation</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Boxplots show the vegetation index in the 16-day time steps across the 20 years (2002 – 2022)</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Right – Typical pattern for an irrigated pixel with 2 vegetation peaks (2016)</a:t>
            </a:r>
          </a:p>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908594-7A58-7242-BA5C-327907F1CA6A}" type="slidenum">
              <a:rPr lang="en-US" smtClean="0"/>
              <a:t>10</a:t>
            </a:fld>
            <a:endParaRPr lang="en-US"/>
          </a:p>
        </p:txBody>
      </p:sp>
    </p:spTree>
    <p:extLst>
      <p:ext uri="{BB962C8B-B14F-4D97-AF65-F5344CB8AC3E}">
        <p14:creationId xmlns:p14="http://schemas.microsoft.com/office/powerpoint/2010/main" val="295099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Expand example 2 out to view the whole 20 year time series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This graph suggests that this pixel has not been under the same practices for the whole timeframe.  Some years unimodal (or no 2019) vegetation is observed.</a:t>
            </a:r>
          </a:p>
        </p:txBody>
      </p:sp>
      <p:sp>
        <p:nvSpPr>
          <p:cNvPr id="4" name="Slide Number Placeholder 3"/>
          <p:cNvSpPr>
            <a:spLocks noGrp="1"/>
          </p:cNvSpPr>
          <p:nvPr>
            <p:ph type="sldNum" sz="quarter" idx="5"/>
          </p:nvPr>
        </p:nvSpPr>
        <p:spPr/>
        <p:txBody>
          <a:bodyPr/>
          <a:lstStyle/>
          <a:p>
            <a:fld id="{70908594-7A58-7242-BA5C-327907F1CA6A}" type="slidenum">
              <a:rPr lang="en-US" smtClean="0"/>
              <a:t>11</a:t>
            </a:fld>
            <a:endParaRPr lang="en-US"/>
          </a:p>
        </p:txBody>
      </p:sp>
    </p:spTree>
    <p:extLst>
      <p:ext uri="{BB962C8B-B14F-4D97-AF65-F5344CB8AC3E}">
        <p14:creationId xmlns:p14="http://schemas.microsoft.com/office/powerpoint/2010/main" val="3118654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Selected 2 locations based on 2010 vegetation conditions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Top graph - shows the unimodal rainfed pattern (matching quite well) consistent year to year.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bottom graph – more of a mixed picture but in 2009 and 2010 with 2 peaks of vegetation.  The soil moisture stayed fairly stable but peaked in the second half of the year as expected</a:t>
            </a:r>
          </a:p>
        </p:txBody>
      </p:sp>
      <p:sp>
        <p:nvSpPr>
          <p:cNvPr id="4" name="Slide Number Placeholder 3"/>
          <p:cNvSpPr>
            <a:spLocks noGrp="1"/>
          </p:cNvSpPr>
          <p:nvPr>
            <p:ph type="sldNum" sz="quarter" idx="5"/>
          </p:nvPr>
        </p:nvSpPr>
        <p:spPr/>
        <p:txBody>
          <a:bodyPr/>
          <a:lstStyle/>
          <a:p>
            <a:fld id="{70908594-7A58-7242-BA5C-327907F1CA6A}" type="slidenum">
              <a:rPr lang="en-US" smtClean="0"/>
              <a:t>12</a:t>
            </a:fld>
            <a:endParaRPr lang="en-US"/>
          </a:p>
        </p:txBody>
      </p:sp>
    </p:spTree>
    <p:extLst>
      <p:ext uri="{BB962C8B-B14F-4D97-AF65-F5344CB8AC3E}">
        <p14:creationId xmlns:p14="http://schemas.microsoft.com/office/powerpoint/2010/main" val="1899681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Selected 2 locations based on 2010 vegetation conditions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Top graph - shows the unimodal rainfed pattern (matching quite well) consistent year to year.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bottom graph – more of a mixed picture but in 2009 and 2010 with 2 peaks of vegetation.  The soil moisture stayed fairly stable but peaked in the second half of the year as expected</a:t>
            </a:r>
          </a:p>
        </p:txBody>
      </p:sp>
      <p:sp>
        <p:nvSpPr>
          <p:cNvPr id="4" name="Slide Number Placeholder 3"/>
          <p:cNvSpPr>
            <a:spLocks noGrp="1"/>
          </p:cNvSpPr>
          <p:nvPr>
            <p:ph type="sldNum" sz="quarter" idx="5"/>
          </p:nvPr>
        </p:nvSpPr>
        <p:spPr/>
        <p:txBody>
          <a:bodyPr/>
          <a:lstStyle/>
          <a:p>
            <a:fld id="{70908594-7A58-7242-BA5C-327907F1CA6A}" type="slidenum">
              <a:rPr lang="en-US" smtClean="0"/>
              <a:t>13</a:t>
            </a:fld>
            <a:endParaRPr lang="en-US"/>
          </a:p>
        </p:txBody>
      </p:sp>
    </p:spTree>
    <p:extLst>
      <p:ext uri="{BB962C8B-B14F-4D97-AF65-F5344CB8AC3E}">
        <p14:creationId xmlns:p14="http://schemas.microsoft.com/office/powerpoint/2010/main" val="3814778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 - A) POC irrigated areas – 20 year averages</a:t>
            </a:r>
          </a:p>
          <a:p>
            <a:r>
              <a:rPr lang="en-GB" b="0" dirty="0"/>
              <a:t> - B) GMIA.  </a:t>
            </a:r>
            <a:r>
              <a:rPr lang="en-GB" dirty="0"/>
              <a:t>Quantities are known to represent a maximum water use period (2005/6 season) and the distribution is based on remote sensed data from 2001-2</a:t>
            </a:r>
            <a:endParaRPr lang="en-GB" b="0" dirty="0"/>
          </a:p>
          <a:p>
            <a:r>
              <a:rPr lang="en-GB" sz="1200" b="0" i="0" u="none" strike="noStrike" kern="1200" dirty="0">
                <a:solidFill>
                  <a:schemeClr val="tx1"/>
                </a:solidFill>
                <a:effectLst/>
                <a:latin typeface="+mn-lt"/>
                <a:ea typeface="+mn-ea"/>
                <a:cs typeface="+mn-cs"/>
              </a:rPr>
              <a:t> - C) Comparison</a:t>
            </a:r>
          </a:p>
          <a:p>
            <a:r>
              <a:rPr lang="en-GB" sz="1200" b="0" i="0" u="none" strike="noStrike" kern="1200" dirty="0">
                <a:solidFill>
                  <a:schemeClr val="tx1"/>
                </a:solidFill>
                <a:effectLst/>
                <a:latin typeface="+mn-lt"/>
                <a:ea typeface="+mn-ea"/>
                <a:cs typeface="+mn-cs"/>
              </a:rPr>
              <a:t> - D) Catchment scale land use data for Australia (CLUM) (2020) </a:t>
            </a:r>
            <a:r>
              <a:rPr lang="en-GB" dirty="0"/>
              <a:t>There is good </a:t>
            </a:r>
            <a:r>
              <a:rPr lang="en-GB" sz="1200" b="0" i="0" u="none" strike="noStrike" kern="1200" dirty="0">
                <a:solidFill>
                  <a:schemeClr val="tx1"/>
                </a:solidFill>
                <a:effectLst/>
                <a:latin typeface="+mn-lt"/>
                <a:ea typeface="+mn-ea"/>
                <a:cs typeface="+mn-cs"/>
              </a:rPr>
              <a:t>correlation between major irrigated areas with the POC.  Although some locations appear to be underestimated like the Sunraysia fruit growing region in North West Victoria.</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908594-7A58-7242-BA5C-327907F1CA6A}" type="slidenum">
              <a:rPr lang="en-US" smtClean="0"/>
              <a:t>14</a:t>
            </a:fld>
            <a:endParaRPr lang="en-US"/>
          </a:p>
        </p:txBody>
      </p:sp>
    </p:spTree>
    <p:extLst>
      <p:ext uri="{BB962C8B-B14F-4D97-AF65-F5344CB8AC3E}">
        <p14:creationId xmlns:p14="http://schemas.microsoft.com/office/powerpoint/2010/main" val="296445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Demonstration of the model – Queensland fruit fly</a:t>
            </a:r>
          </a:p>
          <a:p>
            <a:endParaRPr lang="en-GB" sz="1200" b="0" i="0" u="none" strike="noStrike" kern="1200" dirty="0">
              <a:solidFill>
                <a:schemeClr val="tx1"/>
              </a:solidFill>
              <a:effectLst/>
              <a:latin typeface="+mn-lt"/>
              <a:ea typeface="+mn-ea"/>
              <a:cs typeface="+mn-cs"/>
            </a:endParaRPr>
          </a:p>
          <a:p>
            <a:pPr marL="171450" indent="-171450">
              <a:buFontTx/>
              <a:buChar char="-"/>
            </a:pPr>
            <a:r>
              <a:rPr lang="en-GB" sz="1200" b="0" i="0" u="none" strike="noStrike" kern="1200" dirty="0">
                <a:solidFill>
                  <a:schemeClr val="tx1"/>
                </a:solidFill>
                <a:effectLst/>
                <a:latin typeface="+mn-lt"/>
                <a:ea typeface="+mn-ea"/>
                <a:cs typeface="+mn-cs"/>
              </a:rPr>
              <a:t>Area very suitable for the fruit fly naturally (A)</a:t>
            </a:r>
          </a:p>
          <a:p>
            <a:pPr marL="171450" indent="-171450">
              <a:buFontTx/>
              <a:buChar char="-"/>
            </a:pPr>
            <a:r>
              <a:rPr lang="en-GB" sz="1200" b="0" i="0" u="none" strike="noStrike" kern="1200" dirty="0">
                <a:solidFill>
                  <a:schemeClr val="tx1"/>
                </a:solidFill>
                <a:effectLst/>
                <a:latin typeface="+mn-lt"/>
                <a:ea typeface="+mn-ea"/>
                <a:cs typeface="+mn-cs"/>
              </a:rPr>
              <a:t>(B) Rainfed with POC irrigation dataset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   (C) GMIA – Overestimation?</a:t>
            </a:r>
          </a:p>
          <a:p>
            <a:pPr marL="0" indent="0">
              <a:buFontTx/>
              <a:buNone/>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In areas of naturally low environmental suitability, being able to accurately identify external environmental factors, like irrigation patterns is crucial to understanding the potential distribution of agricultural pests.</a:t>
            </a:r>
          </a:p>
        </p:txBody>
      </p:sp>
      <p:sp>
        <p:nvSpPr>
          <p:cNvPr id="4" name="Slide Number Placeholder 3"/>
          <p:cNvSpPr>
            <a:spLocks noGrp="1"/>
          </p:cNvSpPr>
          <p:nvPr>
            <p:ph type="sldNum" sz="quarter" idx="5"/>
          </p:nvPr>
        </p:nvSpPr>
        <p:spPr/>
        <p:txBody>
          <a:bodyPr/>
          <a:lstStyle/>
          <a:p>
            <a:fld id="{70908594-7A58-7242-BA5C-327907F1CA6A}" type="slidenum">
              <a:rPr lang="en-US" smtClean="0"/>
              <a:t>15</a:t>
            </a:fld>
            <a:endParaRPr lang="en-US"/>
          </a:p>
        </p:txBody>
      </p:sp>
    </p:spTree>
    <p:extLst>
      <p:ext uri="{BB962C8B-B14F-4D97-AF65-F5344CB8AC3E}">
        <p14:creationId xmlns:p14="http://schemas.microsoft.com/office/powerpoint/2010/main" val="3885282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Climate change</a:t>
            </a:r>
          </a:p>
          <a:p>
            <a:endParaRPr lang="en-GB" b="0" dirty="0"/>
          </a:p>
          <a:p>
            <a:r>
              <a:rPr lang="en-GB" b="0" dirty="0"/>
              <a:t>Irrigated area more than doubled between 1961 and 2009 </a:t>
            </a:r>
          </a:p>
          <a:p>
            <a:r>
              <a:rPr lang="en-GB" b="0" dirty="0"/>
              <a:t>But estimated to slow to a rate of increase of less than 0.1% per year</a:t>
            </a:r>
          </a:p>
          <a:p>
            <a:endParaRPr lang="en-GB" b="1" dirty="0"/>
          </a:p>
          <a:p>
            <a:r>
              <a:rPr lang="en-GB" b="1" dirty="0"/>
              <a:t>EO Solutions:</a:t>
            </a:r>
          </a:p>
          <a:p>
            <a:endParaRPr lang="en-GB" b="1" dirty="0"/>
          </a:p>
          <a:p>
            <a:r>
              <a:rPr lang="en-GB" b="0" dirty="0"/>
              <a:t>Show that stats approach has weaknesses</a:t>
            </a:r>
          </a:p>
          <a:p>
            <a:r>
              <a:rPr lang="en-GB" b="0" dirty="0"/>
              <a:t>Challenge - No perfect ground truthing data</a:t>
            </a:r>
          </a:p>
          <a:p>
            <a:endParaRPr lang="en-GB" b="0" dirty="0"/>
          </a:p>
          <a:p>
            <a:r>
              <a:rPr lang="en-GB" b="0" dirty="0"/>
              <a:t>With a more rapidly changing climate its going to be hard to predict how different agricultural regions are going change practices and respond.</a:t>
            </a:r>
          </a:p>
          <a:p>
            <a:endParaRPr lang="en-GB" b="0" dirty="0"/>
          </a:p>
          <a:p>
            <a:r>
              <a:rPr lang="en-GB" b="0" dirty="0"/>
              <a:t>EO has potential to provide us with better data, more timely – in turn will allow us to more accurately model pest distributions under changing climate scenarios</a:t>
            </a:r>
          </a:p>
          <a:p>
            <a:endParaRPr lang="en-GB" b="1" dirty="0"/>
          </a:p>
          <a:p>
            <a:endParaRPr lang="en-GB" dirty="0"/>
          </a:p>
          <a:p>
            <a:endParaRPr lang="en-GB" dirty="0"/>
          </a:p>
          <a:p>
            <a:r>
              <a:rPr lang="en-GB" dirty="0"/>
              <a:t>For example, sanitary and phytosanitary (SPS) organisations may want to understand irrigation patterns for the previous year or season to understand locations at risk of particular pests and diseases and to guide survey and monitoring activities.</a:t>
            </a:r>
          </a:p>
          <a:p>
            <a:endParaRPr lang="en-GB" dirty="0"/>
          </a:p>
          <a:p>
            <a:r>
              <a:rPr lang="en-GB" dirty="0"/>
              <a:t>Our POC showed potential to identify areas affected by wildfire.  EO derived vegetation indices over time clearly show areas which have a consistent pattern of either natural vegetation or agricultural growth and then contracting periods of vegetation absence.  Whilst other systems exist to predict and monitor wildfire risk, this POC may have potential to monitor the longer term impacts of wildfire on land use and habitats for pests and diseases</a:t>
            </a:r>
          </a:p>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16</a:t>
            </a:fld>
            <a:endParaRPr lang="en-US"/>
          </a:p>
        </p:txBody>
      </p:sp>
    </p:spTree>
    <p:extLst>
      <p:ext uri="{BB962C8B-B14F-4D97-AF65-F5344CB8AC3E}">
        <p14:creationId xmlns:p14="http://schemas.microsoft.com/office/powerpoint/2010/main" val="908867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17</a:t>
            </a:fld>
            <a:endParaRPr lang="en-US"/>
          </a:p>
        </p:txBody>
      </p:sp>
    </p:spTree>
    <p:extLst>
      <p:ext uri="{BB962C8B-B14F-4D97-AF65-F5344CB8AC3E}">
        <p14:creationId xmlns:p14="http://schemas.microsoft.com/office/powerpoint/2010/main" val="2685776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will allow us to more accurately model pest distributions under changing climate scenarios</a:t>
            </a:r>
          </a:p>
          <a:p>
            <a:endParaRPr lang="en-GB" b="1" dirty="0"/>
          </a:p>
          <a:p>
            <a:r>
              <a:rPr lang="en-GB" b="1" dirty="0"/>
              <a:t>Other potential applications</a:t>
            </a:r>
          </a:p>
          <a:p>
            <a:r>
              <a:rPr lang="en-GB" dirty="0"/>
              <a:t>In addition to a long-term average irrigated land product, irrigation layers for different time periods could be developed depending on the application.   For example, sanitary and phytosanitary (SPS) organisations may want to understand irrigation patterns for the previous year or season to understand locations at risk of particular pests and diseases and to guide survey and monitoring activities.</a:t>
            </a:r>
          </a:p>
          <a:p>
            <a:endParaRPr lang="en-GB" dirty="0"/>
          </a:p>
          <a:p>
            <a:r>
              <a:rPr lang="en-GB" dirty="0"/>
              <a:t>Our POC showed potential to identify areas affected by wildfire.  EO derived vegetation indices over time clearly show areas which have a consistent pattern of either natural vegetation or agricultural growth and then contracting periods of vegetation absence.  Whilst other systems exist to predict and monitor wildfire risk, this POC may have potential to monitor the longer term impacts of wildfire on land use and habitats for pests and diseases</a:t>
            </a:r>
          </a:p>
          <a:p>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18</a:t>
            </a:fld>
            <a:endParaRPr lang="en-US"/>
          </a:p>
        </p:txBody>
      </p:sp>
    </p:spTree>
    <p:extLst>
      <p:ext uri="{BB962C8B-B14F-4D97-AF65-F5344CB8AC3E}">
        <p14:creationId xmlns:p14="http://schemas.microsoft.com/office/powerpoint/2010/main" val="412338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Tim Beale – Data Analyst from CABI</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Project:</a:t>
            </a:r>
          </a:p>
          <a:p>
            <a:r>
              <a:rPr lang="en-GB" sz="1200" b="0" i="0" kern="1200" dirty="0">
                <a:solidFill>
                  <a:schemeClr val="tx1"/>
                </a:solidFill>
                <a:effectLst/>
                <a:latin typeface="+mn-lt"/>
                <a:ea typeface="+mn-ea"/>
                <a:cs typeface="+mn-cs"/>
              </a:rPr>
              <a:t>The UK's Science &amp; Technology Facilities Council (STFC) – aiming to establish a bilateral UK/Australia </a:t>
            </a:r>
            <a:r>
              <a:rPr lang="en-GB" sz="1200" b="0" i="0" kern="1200" dirty="0" err="1">
                <a:solidFill>
                  <a:schemeClr val="tx1"/>
                </a:solidFill>
                <a:effectLst/>
                <a:latin typeface="+mn-lt"/>
                <a:ea typeface="+mn-ea"/>
                <a:cs typeface="+mn-cs"/>
              </a:rPr>
              <a:t>AgroClimate</a:t>
            </a:r>
            <a:r>
              <a:rPr lang="en-GB" sz="1200" b="0" i="0" kern="1200" dirty="0">
                <a:solidFill>
                  <a:schemeClr val="tx1"/>
                </a:solidFill>
                <a:effectLst/>
                <a:latin typeface="+mn-lt"/>
                <a:ea typeface="+mn-ea"/>
                <a:cs typeface="+mn-cs"/>
              </a:rPr>
              <a:t> Space Programme (EO4AgroClimate).</a:t>
            </a:r>
          </a:p>
          <a:p>
            <a:r>
              <a:rPr lang="en-GB" sz="1200" b="0" i="0" kern="1200" dirty="0">
                <a:solidFill>
                  <a:schemeClr val="tx1"/>
                </a:solidFill>
                <a:effectLst/>
                <a:latin typeface="+mn-lt"/>
                <a:ea typeface="+mn-ea"/>
                <a:cs typeface="+mn-cs"/>
              </a:rPr>
              <a:t>Aim: Satellite remote sensing data, technology and modelling capabilities to enable farming in both countries to become climate resilient while supporting the UK commitment to cut emissions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Short term - prototype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Partners: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CABI – International not-for- profit organisation – providing information and applying scientific expertise to tackle agricultural and environmental 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Assimila – Earth Observation experts – systems and tools for turning EO data into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Cervantes – Darren’s company - Pest modelling expert - Australian Partner</a:t>
            </a:r>
          </a:p>
          <a:p>
            <a:endParaRPr lang="en-GB" sz="1200" b="0" i="0" kern="1200" dirty="0">
              <a:solidFill>
                <a:schemeClr val="tx1"/>
              </a:solidFill>
              <a:effectLst/>
              <a:latin typeface="+mn-lt"/>
              <a:ea typeface="+mn-ea"/>
              <a:cs typeface="+mn-cs"/>
            </a:endParaRPr>
          </a:p>
          <a:p>
            <a:r>
              <a:rPr lang="en-GB" dirty="0"/>
              <a:t>Aim:</a:t>
            </a:r>
          </a:p>
          <a:p>
            <a:r>
              <a:rPr lang="en-GB" dirty="0"/>
              <a:t>3 months to investigate irrigation datasets and test new methods</a:t>
            </a:r>
          </a:p>
        </p:txBody>
      </p:sp>
      <p:sp>
        <p:nvSpPr>
          <p:cNvPr id="4" name="Slide Number Placeholder 3"/>
          <p:cNvSpPr>
            <a:spLocks noGrp="1"/>
          </p:cNvSpPr>
          <p:nvPr>
            <p:ph type="sldNum" sz="quarter" idx="5"/>
          </p:nvPr>
        </p:nvSpPr>
        <p:spPr/>
        <p:txBody>
          <a:bodyPr/>
          <a:lstStyle/>
          <a:p>
            <a:fld id="{70908594-7A58-7242-BA5C-327907F1CA6A}" type="slidenum">
              <a:rPr lang="en-US" smtClean="0"/>
              <a:t>2</a:t>
            </a:fld>
            <a:endParaRPr lang="en-US"/>
          </a:p>
        </p:txBody>
      </p:sp>
    </p:spTree>
    <p:extLst>
      <p:ext uri="{BB962C8B-B14F-4D97-AF65-F5344CB8AC3E}">
        <p14:creationId xmlns:p14="http://schemas.microsoft.com/office/powerpoint/2010/main" val="179632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Current state of play in pest modelling</a:t>
            </a:r>
          </a:p>
        </p:txBody>
      </p:sp>
      <p:sp>
        <p:nvSpPr>
          <p:cNvPr id="4" name="Slide Number Placeholder 3"/>
          <p:cNvSpPr>
            <a:spLocks noGrp="1"/>
          </p:cNvSpPr>
          <p:nvPr>
            <p:ph type="sldNum" sz="quarter" idx="5"/>
          </p:nvPr>
        </p:nvSpPr>
        <p:spPr/>
        <p:txBody>
          <a:bodyPr/>
          <a:lstStyle/>
          <a:p>
            <a:fld id="{70908594-7A58-7242-BA5C-327907F1CA6A}" type="slidenum">
              <a:rPr lang="en-US" smtClean="0"/>
              <a:t>3</a:t>
            </a:fld>
            <a:endParaRPr lang="en-US"/>
          </a:p>
        </p:txBody>
      </p:sp>
    </p:spTree>
    <p:extLst>
      <p:ext uri="{BB962C8B-B14F-4D97-AF65-F5344CB8AC3E}">
        <p14:creationId xmlns:p14="http://schemas.microsoft.com/office/powerpoint/2010/main" val="301111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Irrigated areas constitute 40 % of the total area used for agricultural production (FAO, 2014a)</a:t>
            </a:r>
            <a:endParaRPr lang="en-GB" dirty="0"/>
          </a:p>
        </p:txBody>
      </p:sp>
      <p:sp>
        <p:nvSpPr>
          <p:cNvPr id="4" name="Slide Number Placeholder 3"/>
          <p:cNvSpPr>
            <a:spLocks noGrp="1"/>
          </p:cNvSpPr>
          <p:nvPr>
            <p:ph type="sldNum" sz="quarter" idx="5"/>
          </p:nvPr>
        </p:nvSpPr>
        <p:spPr/>
        <p:txBody>
          <a:bodyPr/>
          <a:lstStyle/>
          <a:p>
            <a:fld id="{70908594-7A58-7242-BA5C-327907F1CA6A}" type="slidenum">
              <a:rPr lang="en-US" smtClean="0"/>
              <a:t>4</a:t>
            </a:fld>
            <a:endParaRPr lang="en-US"/>
          </a:p>
        </p:txBody>
      </p:sp>
    </p:spTree>
    <p:extLst>
      <p:ext uri="{BB962C8B-B14F-4D97-AF65-F5344CB8AC3E}">
        <p14:creationId xmlns:p14="http://schemas.microsoft.com/office/powerpoint/2010/main" val="169101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global species distribution models – most commonly used dataset is the GMIA - </a:t>
            </a:r>
            <a:r>
              <a:rPr lang="en-GB" dirty="0"/>
              <a:t>Global Map of Irrigated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Taking a closer look at the dataset we can understand the challenges of monitoring irrigation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Version 5 – 2013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Irrigation “around the year 2005” (17 years ago)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Resolution = 5 arc minutes</a:t>
            </a:r>
          </a:p>
        </p:txBody>
      </p:sp>
      <p:sp>
        <p:nvSpPr>
          <p:cNvPr id="4" name="Slide Number Placeholder 3"/>
          <p:cNvSpPr>
            <a:spLocks noGrp="1"/>
          </p:cNvSpPr>
          <p:nvPr>
            <p:ph type="sldNum" sz="quarter" idx="5"/>
          </p:nvPr>
        </p:nvSpPr>
        <p:spPr/>
        <p:txBody>
          <a:bodyPr/>
          <a:lstStyle/>
          <a:p>
            <a:fld id="{70908594-7A58-7242-BA5C-327907F1CA6A}" type="slidenum">
              <a:rPr lang="en-US" smtClean="0"/>
              <a:t>5</a:t>
            </a:fld>
            <a:endParaRPr lang="en-US"/>
          </a:p>
        </p:txBody>
      </p:sp>
    </p:spTree>
    <p:extLst>
      <p:ext uri="{BB962C8B-B14F-4D97-AF65-F5344CB8AC3E}">
        <p14:creationId xmlns:p14="http://schemas.microsoft.com/office/powerpoint/2010/main" val="3295996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Area Equipped for Irrigation</a:t>
            </a:r>
          </a:p>
          <a:p>
            <a:endParaRPr lang="en-GB" b="0" dirty="0"/>
          </a:p>
          <a:p>
            <a:r>
              <a:rPr lang="en-GB" b="0" dirty="0"/>
              <a:t>Information on irrigated areas and activities is collected through national statistical offices.  In some cases this is combined with remote sensed data.  However this data is collected at different reporting levels and is slow to collate, harmonise and goes out of date quickly.  </a:t>
            </a:r>
          </a:p>
          <a:p>
            <a:endParaRPr lang="en-GB" b="0" dirty="0"/>
          </a:p>
          <a:p>
            <a:r>
              <a:rPr lang="en-GB" b="0" dirty="0"/>
              <a:t>Data for areas </a:t>
            </a:r>
            <a:r>
              <a:rPr lang="en-GB" b="1" dirty="0"/>
              <a:t>equipped for irrigation </a:t>
            </a:r>
            <a:r>
              <a:rPr lang="en-GB" b="0" dirty="0"/>
              <a:t>is estimated to have a quality of quite good (top ‘green’ map)</a:t>
            </a:r>
          </a:p>
        </p:txBody>
      </p:sp>
      <p:sp>
        <p:nvSpPr>
          <p:cNvPr id="4" name="Slide Number Placeholder 3"/>
          <p:cNvSpPr>
            <a:spLocks noGrp="1"/>
          </p:cNvSpPr>
          <p:nvPr>
            <p:ph type="sldNum" sz="quarter" idx="5"/>
          </p:nvPr>
        </p:nvSpPr>
        <p:spPr/>
        <p:txBody>
          <a:bodyPr/>
          <a:lstStyle/>
          <a:p>
            <a:fld id="{70908594-7A58-7242-BA5C-327907F1CA6A}" type="slidenum">
              <a:rPr lang="en-US" smtClean="0"/>
              <a:t>6</a:t>
            </a:fld>
            <a:endParaRPr lang="en-US"/>
          </a:p>
        </p:txBody>
      </p:sp>
    </p:spTree>
    <p:extLst>
      <p:ext uri="{BB962C8B-B14F-4D97-AF65-F5344CB8AC3E}">
        <p14:creationId xmlns:p14="http://schemas.microsoft.com/office/powerpoint/2010/main" val="3707126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Area Actually Irrigated</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Due to several reasons (e.g. crop rotation, water shortages, and damage of infrastructure) the area actually irrigated maybe significantly lower than the area equipped for irrigation</a:t>
            </a:r>
            <a:endParaRPr lang="en-GB" b="0" dirty="0"/>
          </a:p>
          <a:p>
            <a:endParaRPr lang="en-GB" b="0" dirty="0"/>
          </a:p>
          <a:p>
            <a:r>
              <a:rPr lang="en-GB" b="0" dirty="0"/>
              <a:t>Some countries only report the area actually irrigated – so it is then assumed that this is the equipped area.</a:t>
            </a:r>
          </a:p>
        </p:txBody>
      </p:sp>
      <p:sp>
        <p:nvSpPr>
          <p:cNvPr id="4" name="Slide Number Placeholder 3"/>
          <p:cNvSpPr>
            <a:spLocks noGrp="1"/>
          </p:cNvSpPr>
          <p:nvPr>
            <p:ph type="sldNum" sz="quarter" idx="5"/>
          </p:nvPr>
        </p:nvSpPr>
        <p:spPr/>
        <p:txBody>
          <a:bodyPr/>
          <a:lstStyle/>
          <a:p>
            <a:fld id="{70908594-7A58-7242-BA5C-327907F1CA6A}" type="slidenum">
              <a:rPr lang="en-US" smtClean="0"/>
              <a:t>7</a:t>
            </a:fld>
            <a:endParaRPr lang="en-US"/>
          </a:p>
        </p:txBody>
      </p:sp>
    </p:spTree>
    <p:extLst>
      <p:ext uri="{BB962C8B-B14F-4D97-AF65-F5344CB8AC3E}">
        <p14:creationId xmlns:p14="http://schemas.microsoft.com/office/powerpoint/2010/main" val="369703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Australia</a:t>
            </a:r>
          </a:p>
          <a:p>
            <a:endParaRPr lang="en-GB" b="1" dirty="0"/>
          </a:p>
          <a:p>
            <a:r>
              <a:rPr lang="en-GB" b="0" dirty="0"/>
              <a:t>Area equipped – not reported</a:t>
            </a:r>
          </a:p>
          <a:p>
            <a:r>
              <a:rPr lang="en-GB" b="0" dirty="0"/>
              <a:t> - Calculated by area actually irrigated and RS data</a:t>
            </a:r>
          </a:p>
          <a:p>
            <a:endParaRPr lang="en-GB" b="0" dirty="0"/>
          </a:p>
          <a:p>
            <a:r>
              <a:rPr lang="en-GB" sz="1200" b="0" i="0" kern="1200" dirty="0">
                <a:solidFill>
                  <a:schemeClr val="tx1"/>
                </a:solidFill>
                <a:effectLst/>
                <a:latin typeface="+mn-lt"/>
                <a:ea typeface="+mn-ea"/>
                <a:cs typeface="+mn-cs"/>
              </a:rPr>
              <a:t>Irrigation volumes applied – data from surveys</a:t>
            </a:r>
          </a:p>
          <a:p>
            <a:r>
              <a:rPr lang="en-GB" sz="1200" b="0" i="0" kern="1200" dirty="0">
                <a:solidFill>
                  <a:schemeClr val="tx1"/>
                </a:solidFill>
                <a:effectLst/>
                <a:latin typeface="+mn-lt"/>
                <a:ea typeface="+mn-ea"/>
                <a:cs typeface="+mn-cs"/>
              </a:rPr>
              <a:t>Australian land use map – irrigation assigned to crop areas</a:t>
            </a:r>
          </a:p>
          <a:p>
            <a:r>
              <a:rPr lang="en-GB" sz="1200" b="0" i="0" kern="1200" dirty="0">
                <a:solidFill>
                  <a:schemeClr val="tx1"/>
                </a:solidFill>
                <a:effectLst/>
                <a:latin typeface="+mn-lt"/>
                <a:ea typeface="+mn-ea"/>
                <a:cs typeface="+mn-cs"/>
              </a:rPr>
              <a:t>MODIS land cover data - irrigation assigned to cropland</a:t>
            </a:r>
          </a:p>
          <a:p>
            <a:endParaRPr lang="en-GB" b="0" dirty="0"/>
          </a:p>
          <a:p>
            <a:r>
              <a:rPr lang="en-GB" b="0" dirty="0"/>
              <a:t>Area actually irrigated</a:t>
            </a:r>
          </a:p>
          <a:p>
            <a:r>
              <a:rPr lang="en-GB" b="0" dirty="0"/>
              <a:t> - GMIA used a value from 2005/6 season as this was a maximum for within the period of 2002-10 (2.5million hectares)</a:t>
            </a:r>
          </a:p>
          <a:p>
            <a:endParaRPr lang="en-GB" b="0" dirty="0"/>
          </a:p>
          <a:p>
            <a:r>
              <a:rPr lang="en-GB" b="0" dirty="0"/>
              <a:t>2008/9 – Area irrigated was ~30% smaller – severe droughts</a:t>
            </a:r>
          </a:p>
          <a:p>
            <a:endParaRPr lang="en-GB" b="0" dirty="0"/>
          </a:p>
          <a:p>
            <a:r>
              <a:rPr lang="en-GB" b="1" dirty="0"/>
              <a:t>Summary</a:t>
            </a:r>
          </a:p>
          <a:p>
            <a:r>
              <a:rPr lang="en-GB" b="0" dirty="0"/>
              <a:t>Large fluctuations in irrigation patterns</a:t>
            </a:r>
          </a:p>
          <a:p>
            <a:r>
              <a:rPr lang="en-GB" b="0" dirty="0"/>
              <a:t>Data is slow to collect and process – even in countries with ‘good’ data</a:t>
            </a:r>
          </a:p>
          <a:p>
            <a:r>
              <a:rPr lang="en-GB" b="0" dirty="0"/>
              <a:t>In data poor countries, assumptions are made based on landcover maps and crop types</a:t>
            </a:r>
          </a:p>
          <a:p>
            <a:endParaRPr lang="en-GB" b="0" dirty="0"/>
          </a:p>
          <a:p>
            <a:r>
              <a:rPr lang="en-GB" b="0" dirty="0"/>
              <a:t>GMIA does a good job of harmonising many different sources of data and delivering a global map, however it has its problems.</a:t>
            </a:r>
          </a:p>
          <a:p>
            <a:r>
              <a:rPr lang="en-GB" b="0" dirty="0"/>
              <a:t>Poor irrigation data can lead to large over or underestimations in whether an areas can sustain a particular pest</a:t>
            </a:r>
          </a:p>
        </p:txBody>
      </p:sp>
      <p:sp>
        <p:nvSpPr>
          <p:cNvPr id="4" name="Slide Number Placeholder 3"/>
          <p:cNvSpPr>
            <a:spLocks noGrp="1"/>
          </p:cNvSpPr>
          <p:nvPr>
            <p:ph type="sldNum" sz="quarter" idx="5"/>
          </p:nvPr>
        </p:nvSpPr>
        <p:spPr/>
        <p:txBody>
          <a:bodyPr/>
          <a:lstStyle/>
          <a:p>
            <a:fld id="{70908594-7A58-7242-BA5C-327907F1CA6A}" type="slidenum">
              <a:rPr lang="en-US" smtClean="0"/>
              <a:t>8</a:t>
            </a:fld>
            <a:endParaRPr lang="en-US"/>
          </a:p>
        </p:txBody>
      </p:sp>
    </p:spTree>
    <p:extLst>
      <p:ext uri="{BB962C8B-B14F-4D97-AF65-F5344CB8AC3E}">
        <p14:creationId xmlns:p14="http://schemas.microsoft.com/office/powerpoint/2010/main" val="3222396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Murray-Darling Basin  - T</a:t>
            </a:r>
            <a:r>
              <a:rPr lang="en-GB" sz="1200" b="0" i="0" u="none" strike="noStrike" kern="1200" dirty="0">
                <a:solidFill>
                  <a:schemeClr val="tx1"/>
                </a:solidFill>
                <a:effectLst/>
                <a:latin typeface="+mn-lt"/>
                <a:ea typeface="+mn-ea"/>
                <a:cs typeface="+mn-cs"/>
              </a:rPr>
              <a:t>his area has a broad climatic range, a wide variety of land uses and land cover types, irrigation patterns and both irrigated and non-irrigated agriculture and horticulture</a:t>
            </a:r>
          </a:p>
          <a:p>
            <a:endParaRPr lang="en-GB" sz="1200" b="0" i="0" u="none" strike="noStrike"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EVI is more sensitive to high biomass areas (like agricultural crops) capable of discriminating vegetation differences in sparse and dense vegetation areas, it is a good choice for monitoring irrigated areas where the canopy can be denser than in rain-fed agriculture.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Step 1</a:t>
            </a:r>
          </a:p>
          <a:p>
            <a:r>
              <a:rPr lang="en-GB" sz="1200" b="0" i="0" u="none" strike="noStrike" kern="1200" dirty="0">
                <a:solidFill>
                  <a:schemeClr val="tx1"/>
                </a:solidFill>
                <a:effectLst/>
                <a:latin typeface="+mn-lt"/>
                <a:ea typeface="+mn-ea"/>
                <a:cs typeface="+mn-cs"/>
              </a:rPr>
              <a:t>MODIS data processed – 16 days - QA processes to remove any low quality pixels and interpolate across any gaps</a:t>
            </a:r>
          </a:p>
          <a:p>
            <a:r>
              <a:rPr lang="en-GB" sz="1200" b="0" i="0" u="none" strike="noStrike" kern="1200" dirty="0">
                <a:solidFill>
                  <a:schemeClr val="tx1"/>
                </a:solidFill>
                <a:effectLst/>
                <a:latin typeface="+mn-lt"/>
                <a:ea typeface="+mn-ea"/>
                <a:cs typeface="+mn-cs"/>
              </a:rPr>
              <a:t>Result – Crop areas at 1km resolution</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Step 2</a:t>
            </a:r>
          </a:p>
          <a:p>
            <a:r>
              <a:rPr lang="en-GB" sz="1200" dirty="0"/>
              <a:t>We obtained 2m air temperature, total precipitation data for the whole Australia mainland and aggregated it to monthly daily maximum, mean and minimum values.</a:t>
            </a: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908594-7A58-7242-BA5C-327907F1CA6A}" type="slidenum">
              <a:rPr lang="en-US" smtClean="0"/>
              <a:t>9</a:t>
            </a:fld>
            <a:endParaRPr lang="en-US"/>
          </a:p>
        </p:txBody>
      </p:sp>
    </p:spTree>
    <p:extLst>
      <p:ext uri="{BB962C8B-B14F-4D97-AF65-F5344CB8AC3E}">
        <p14:creationId xmlns:p14="http://schemas.microsoft.com/office/powerpoint/2010/main" val="368445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13" Type="http://schemas.openxmlformats.org/officeDocument/2006/relationships/image" Target="../media/image28.gif"/><Relationship Id="rId18" Type="http://schemas.openxmlformats.org/officeDocument/2006/relationships/image" Target="../media/image33.gif"/><Relationship Id="rId26" Type="http://schemas.openxmlformats.org/officeDocument/2006/relationships/image" Target="../media/image41.gif"/><Relationship Id="rId39" Type="http://schemas.openxmlformats.org/officeDocument/2006/relationships/image" Target="../media/image54.gif"/><Relationship Id="rId21" Type="http://schemas.openxmlformats.org/officeDocument/2006/relationships/image" Target="../media/image36.gif"/><Relationship Id="rId34" Type="http://schemas.openxmlformats.org/officeDocument/2006/relationships/image" Target="../media/image49.gif"/><Relationship Id="rId42" Type="http://schemas.openxmlformats.org/officeDocument/2006/relationships/image" Target="../media/image57.gif"/><Relationship Id="rId47" Type="http://schemas.openxmlformats.org/officeDocument/2006/relationships/image" Target="../media/image62.gif"/><Relationship Id="rId50" Type="http://schemas.openxmlformats.org/officeDocument/2006/relationships/image" Target="../media/image65.gif"/><Relationship Id="rId7" Type="http://schemas.openxmlformats.org/officeDocument/2006/relationships/image" Target="../media/image22.gif"/><Relationship Id="rId2" Type="http://schemas.openxmlformats.org/officeDocument/2006/relationships/image" Target="../media/image17.gif"/><Relationship Id="rId16" Type="http://schemas.openxmlformats.org/officeDocument/2006/relationships/image" Target="../media/image31.gif"/><Relationship Id="rId29" Type="http://schemas.openxmlformats.org/officeDocument/2006/relationships/image" Target="../media/image44.gif"/><Relationship Id="rId11" Type="http://schemas.openxmlformats.org/officeDocument/2006/relationships/image" Target="../media/image26.gif"/><Relationship Id="rId24" Type="http://schemas.openxmlformats.org/officeDocument/2006/relationships/image" Target="../media/image39.gif"/><Relationship Id="rId32" Type="http://schemas.openxmlformats.org/officeDocument/2006/relationships/image" Target="../media/image47.gif"/><Relationship Id="rId37" Type="http://schemas.openxmlformats.org/officeDocument/2006/relationships/image" Target="../media/image52.gif"/><Relationship Id="rId40" Type="http://schemas.openxmlformats.org/officeDocument/2006/relationships/image" Target="../media/image55.gif"/><Relationship Id="rId45" Type="http://schemas.openxmlformats.org/officeDocument/2006/relationships/image" Target="../media/image60.gif"/><Relationship Id="rId5" Type="http://schemas.openxmlformats.org/officeDocument/2006/relationships/image" Target="../media/image20.gif"/><Relationship Id="rId15" Type="http://schemas.openxmlformats.org/officeDocument/2006/relationships/image" Target="../media/image30.gif"/><Relationship Id="rId23" Type="http://schemas.openxmlformats.org/officeDocument/2006/relationships/image" Target="../media/image38.gif"/><Relationship Id="rId28" Type="http://schemas.openxmlformats.org/officeDocument/2006/relationships/image" Target="../media/image43.gif"/><Relationship Id="rId36" Type="http://schemas.openxmlformats.org/officeDocument/2006/relationships/image" Target="../media/image51.gif"/><Relationship Id="rId49" Type="http://schemas.openxmlformats.org/officeDocument/2006/relationships/image" Target="../media/image64.gif"/><Relationship Id="rId10" Type="http://schemas.openxmlformats.org/officeDocument/2006/relationships/image" Target="../media/image25.gif"/><Relationship Id="rId19" Type="http://schemas.openxmlformats.org/officeDocument/2006/relationships/image" Target="../media/image34.gif"/><Relationship Id="rId31" Type="http://schemas.openxmlformats.org/officeDocument/2006/relationships/image" Target="../media/image46.gif"/><Relationship Id="rId44" Type="http://schemas.openxmlformats.org/officeDocument/2006/relationships/image" Target="../media/image59.gif"/><Relationship Id="rId4" Type="http://schemas.openxmlformats.org/officeDocument/2006/relationships/image" Target="../media/image19.gif"/><Relationship Id="rId9" Type="http://schemas.openxmlformats.org/officeDocument/2006/relationships/image" Target="../media/image24.gif"/><Relationship Id="rId14" Type="http://schemas.openxmlformats.org/officeDocument/2006/relationships/image" Target="../media/image29.gif"/><Relationship Id="rId22" Type="http://schemas.openxmlformats.org/officeDocument/2006/relationships/image" Target="../media/image37.gif"/><Relationship Id="rId27" Type="http://schemas.openxmlformats.org/officeDocument/2006/relationships/image" Target="../media/image42.gif"/><Relationship Id="rId30" Type="http://schemas.openxmlformats.org/officeDocument/2006/relationships/image" Target="../media/image45.gif"/><Relationship Id="rId35" Type="http://schemas.openxmlformats.org/officeDocument/2006/relationships/image" Target="../media/image50.gif"/><Relationship Id="rId43" Type="http://schemas.openxmlformats.org/officeDocument/2006/relationships/image" Target="../media/image58.gif"/><Relationship Id="rId48" Type="http://schemas.openxmlformats.org/officeDocument/2006/relationships/image" Target="../media/image63.gif"/><Relationship Id="rId8" Type="http://schemas.openxmlformats.org/officeDocument/2006/relationships/image" Target="../media/image23.gif"/><Relationship Id="rId51" Type="http://schemas.openxmlformats.org/officeDocument/2006/relationships/image" Target="../media/image66.emf"/><Relationship Id="rId3" Type="http://schemas.openxmlformats.org/officeDocument/2006/relationships/image" Target="../media/image18.gif"/><Relationship Id="rId12" Type="http://schemas.openxmlformats.org/officeDocument/2006/relationships/image" Target="../media/image27.gif"/><Relationship Id="rId17" Type="http://schemas.openxmlformats.org/officeDocument/2006/relationships/image" Target="../media/image32.gif"/><Relationship Id="rId25" Type="http://schemas.openxmlformats.org/officeDocument/2006/relationships/image" Target="../media/image40.gif"/><Relationship Id="rId33" Type="http://schemas.openxmlformats.org/officeDocument/2006/relationships/image" Target="../media/image48.gif"/><Relationship Id="rId38" Type="http://schemas.openxmlformats.org/officeDocument/2006/relationships/image" Target="../media/image53.gif"/><Relationship Id="rId46" Type="http://schemas.openxmlformats.org/officeDocument/2006/relationships/image" Target="../media/image61.gif"/><Relationship Id="rId20" Type="http://schemas.openxmlformats.org/officeDocument/2006/relationships/image" Target="../media/image35.gif"/><Relationship Id="rId41" Type="http://schemas.openxmlformats.org/officeDocument/2006/relationships/image" Target="../media/image56.gif"/><Relationship Id="rId1" Type="http://schemas.openxmlformats.org/officeDocument/2006/relationships/slideMaster" Target="../slideMasters/slideMaster1.xml"/><Relationship Id="rId6" Type="http://schemas.openxmlformats.org/officeDocument/2006/relationships/image" Target="../media/image21.gi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AB0320-A8F8-9145-9375-AD410D69261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1999" cy="4398964"/>
          </a:xfrm>
          <a:prstGeom prst="rect">
            <a:avLst/>
          </a:prstGeom>
        </p:spPr>
      </p:pic>
      <p:sp>
        <p:nvSpPr>
          <p:cNvPr id="21" name="Picture Placeholder 20">
            <a:extLst>
              <a:ext uri="{FF2B5EF4-FFF2-40B4-BE49-F238E27FC236}">
                <a16:creationId xmlns:a16="http://schemas.microsoft.com/office/drawing/2014/main" id="{90BC2ECB-A510-8446-ACC0-0E2D63A36D67}"/>
              </a:ext>
            </a:extLst>
          </p:cNvPr>
          <p:cNvSpPr>
            <a:spLocks noGrp="1"/>
          </p:cNvSpPr>
          <p:nvPr>
            <p:ph type="pic" sz="quarter" idx="10" hasCustomPrompt="1"/>
          </p:nvPr>
        </p:nvSpPr>
        <p:spPr>
          <a:xfrm>
            <a:off x="0" y="0"/>
            <a:ext cx="12191999" cy="4398964"/>
          </a:xfrm>
          <a:prstGeom prst="rect">
            <a:avLst/>
          </a:prstGeom>
        </p:spPr>
        <p:txBody>
          <a:bodyPr/>
          <a:lstStyle>
            <a:lvl1pPr>
              <a:defRPr>
                <a:solidFill>
                  <a:schemeClr val="tx1"/>
                </a:solidFill>
              </a:defRPr>
            </a:lvl1pPr>
          </a:lstStyle>
          <a:p>
            <a:r>
              <a:rPr lang="en-US" dirty="0"/>
              <a:t>Click icon to change image.</a:t>
            </a:r>
          </a:p>
        </p:txBody>
      </p:sp>
      <p:sp>
        <p:nvSpPr>
          <p:cNvPr id="7" name="Rectangle 6">
            <a:extLst>
              <a:ext uri="{FF2B5EF4-FFF2-40B4-BE49-F238E27FC236}">
                <a16:creationId xmlns:a16="http://schemas.microsoft.com/office/drawing/2014/main" id="{829CE29D-E029-464C-9EC0-2985BAD973D3}"/>
              </a:ext>
            </a:extLst>
          </p:cNvPr>
          <p:cNvSpPr/>
          <p:nvPr userDrawn="1"/>
        </p:nvSpPr>
        <p:spPr>
          <a:xfrm>
            <a:off x="0" y="4399280"/>
            <a:ext cx="12192000" cy="1889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DDAD466-6E3F-4E47-96FC-325392024892}"/>
              </a:ext>
            </a:extLst>
          </p:cNvPr>
          <p:cNvSpPr>
            <a:spLocks noGrp="1"/>
          </p:cNvSpPr>
          <p:nvPr>
            <p:ph type="subTitle" idx="1"/>
          </p:nvPr>
        </p:nvSpPr>
        <p:spPr>
          <a:xfrm>
            <a:off x="0" y="4663111"/>
            <a:ext cx="12192000" cy="320061"/>
          </a:xfrm>
          <a:prstGeom prst="rect">
            <a:avLst/>
          </a:prstGeom>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66184FDE-357D-E74A-A066-D57E2FC7DF36}"/>
              </a:ext>
            </a:extLst>
          </p:cNvPr>
          <p:cNvSpPr>
            <a:spLocks noGrp="1"/>
          </p:cNvSpPr>
          <p:nvPr>
            <p:ph type="ctrTitle"/>
          </p:nvPr>
        </p:nvSpPr>
        <p:spPr>
          <a:xfrm>
            <a:off x="0" y="2339163"/>
            <a:ext cx="12192000" cy="2059800"/>
          </a:xfrm>
          <a:gradFill flip="none" rotWithShape="1">
            <a:gsLst>
              <a:gs pos="53000">
                <a:srgbClr val="000000">
                  <a:alpha val="35000"/>
                </a:srgbClr>
              </a:gs>
              <a:gs pos="0">
                <a:schemeClr val="tx1">
                  <a:alpha val="60000"/>
                </a:schemeClr>
              </a:gs>
              <a:gs pos="100000">
                <a:schemeClr val="tx1">
                  <a:alpha val="0"/>
                </a:schemeClr>
              </a:gs>
            </a:gsLst>
            <a:lin ang="16200000" scaled="1"/>
            <a:tileRect/>
          </a:gradFill>
        </p:spPr>
        <p:txBody>
          <a:bodyPr tIns="180000" bIns="180000" anchor="b">
            <a:normAutofit/>
          </a:bodyPr>
          <a:lstStyle>
            <a:lvl1pPr algn="ctr">
              <a:defRPr sz="5400" b="1" i="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360AB326-8565-F149-8EDB-A7DDAFE110EE}"/>
              </a:ext>
            </a:extLst>
          </p:cNvPr>
          <p:cNvSpPr>
            <a:spLocks noGrp="1"/>
          </p:cNvSpPr>
          <p:nvPr>
            <p:ph type="body" sz="quarter" idx="11" hasCustomPrompt="1"/>
          </p:nvPr>
        </p:nvSpPr>
        <p:spPr>
          <a:xfrm>
            <a:off x="0" y="5309055"/>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Data collected by (names of contributors and production team)</a:t>
            </a:r>
          </a:p>
        </p:txBody>
      </p:sp>
      <p:sp>
        <p:nvSpPr>
          <p:cNvPr id="17" name="Text Placeholder 8">
            <a:extLst>
              <a:ext uri="{FF2B5EF4-FFF2-40B4-BE49-F238E27FC236}">
                <a16:creationId xmlns:a16="http://schemas.microsoft.com/office/drawing/2014/main" id="{D7FCC715-0815-0D47-A9CA-D57DAC96051D}"/>
              </a:ext>
            </a:extLst>
          </p:cNvPr>
          <p:cNvSpPr>
            <a:spLocks noGrp="1"/>
          </p:cNvSpPr>
          <p:nvPr>
            <p:ph type="body" sz="quarter" idx="12" hasCustomPrompt="1"/>
          </p:nvPr>
        </p:nvSpPr>
        <p:spPr>
          <a:xfrm>
            <a:off x="0" y="5629116"/>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Analysis and Compilation by (names of contributors)</a:t>
            </a:r>
          </a:p>
        </p:txBody>
      </p:sp>
      <p:sp>
        <p:nvSpPr>
          <p:cNvPr id="18" name="Text Placeholder 8">
            <a:extLst>
              <a:ext uri="{FF2B5EF4-FFF2-40B4-BE49-F238E27FC236}">
                <a16:creationId xmlns:a16="http://schemas.microsoft.com/office/drawing/2014/main" id="{A053E51A-6C17-8F4E-9F26-B9E529C42CEC}"/>
              </a:ext>
            </a:extLst>
          </p:cNvPr>
          <p:cNvSpPr>
            <a:spLocks noGrp="1"/>
          </p:cNvSpPr>
          <p:nvPr>
            <p:ph type="body" sz="quarter" idx="13" hasCustomPrompt="1"/>
          </p:nvPr>
        </p:nvSpPr>
        <p:spPr>
          <a:xfrm>
            <a:off x="-1" y="5949177"/>
            <a:ext cx="12192000" cy="293688"/>
          </a:xfrm>
        </p:spPr>
        <p:txBody>
          <a:bodyPr>
            <a:noAutofit/>
          </a:bodyPr>
          <a:lstStyle>
            <a:lvl1pPr marL="0" indent="0" algn="ctr">
              <a:buNone/>
              <a:defRPr sz="1600">
                <a:solidFill>
                  <a:schemeClr val="bg1"/>
                </a:solidFill>
              </a:defRPr>
            </a:lvl1pPr>
            <a:lvl2pPr>
              <a:defRPr sz="1600"/>
            </a:lvl2pPr>
            <a:lvl3pPr>
              <a:defRPr sz="1600"/>
            </a:lvl3pPr>
            <a:lvl4pPr>
              <a:defRPr sz="1600"/>
            </a:lvl4pPr>
            <a:lvl5pPr>
              <a:defRPr sz="1600"/>
            </a:lvl5pPr>
          </a:lstStyle>
          <a:p>
            <a:r>
              <a:rPr lang="en-US" sz="1600" dirty="0"/>
              <a:t>Presenters name, date, event</a:t>
            </a:r>
          </a:p>
        </p:txBody>
      </p:sp>
    </p:spTree>
    <p:extLst>
      <p:ext uri="{BB962C8B-B14F-4D97-AF65-F5344CB8AC3E}">
        <p14:creationId xmlns:p14="http://schemas.microsoft.com/office/powerpoint/2010/main" val="241997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reenshot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33E8B0-855A-C544-839C-5603CF769D1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11917" y="3997266"/>
            <a:ext cx="978344" cy="1961448"/>
          </a:xfrm>
          <a:prstGeom prst="rect">
            <a:avLst/>
          </a:prstGeom>
          <a:solidFill>
            <a:schemeClr val="tx1">
              <a:lumMod val="75000"/>
              <a:lumOff val="25000"/>
            </a:schemeClr>
          </a:solidFill>
        </p:spPr>
      </p:pic>
      <p:pic>
        <p:nvPicPr>
          <p:cNvPr id="8" name="Picture 7">
            <a:extLst>
              <a:ext uri="{FF2B5EF4-FFF2-40B4-BE49-F238E27FC236}">
                <a16:creationId xmlns:a16="http://schemas.microsoft.com/office/drawing/2014/main" id="{1BC6BE36-32F8-7F47-B794-08B4699CF3B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64731" y="1056985"/>
            <a:ext cx="5434283" cy="3563465"/>
          </a:xfrm>
          <a:prstGeom prst="rect">
            <a:avLst/>
          </a:prstGeom>
          <a:solidFill>
            <a:schemeClr val="tx1">
              <a:lumMod val="75000"/>
              <a:lumOff val="25000"/>
            </a:schemeClr>
          </a:solidFill>
        </p:spPr>
      </p:pic>
      <p:pic>
        <p:nvPicPr>
          <p:cNvPr id="2" name="Graphic 1" descr="Monitor">
            <a:extLst>
              <a:ext uri="{FF2B5EF4-FFF2-40B4-BE49-F238E27FC236}">
                <a16:creationId xmlns:a16="http://schemas.microsoft.com/office/drawing/2014/main" id="{03B964EA-D945-0B41-A2F9-431CD70F78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642" y="-530258"/>
            <a:ext cx="7619025" cy="7619025"/>
          </a:xfrm>
          <a:prstGeom prst="rect">
            <a:avLst/>
          </a:prstGeom>
        </p:spPr>
      </p:pic>
      <p:pic>
        <p:nvPicPr>
          <p:cNvPr id="3" name="Graphic 2" descr="Smart Phone">
            <a:extLst>
              <a:ext uri="{FF2B5EF4-FFF2-40B4-BE49-F238E27FC236}">
                <a16:creationId xmlns:a16="http://schemas.microsoft.com/office/drawing/2014/main" id="{465C722C-9274-6949-BE6C-0F974FE13C0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01694" y="3565149"/>
            <a:ext cx="2599302" cy="2599302"/>
          </a:xfrm>
          <a:prstGeom prst="rect">
            <a:avLst/>
          </a:prstGeom>
        </p:spPr>
      </p:pic>
      <p:pic>
        <p:nvPicPr>
          <p:cNvPr id="10" name="Picture 9">
            <a:extLst>
              <a:ext uri="{FF2B5EF4-FFF2-40B4-BE49-F238E27FC236}">
                <a16:creationId xmlns:a16="http://schemas.microsoft.com/office/drawing/2014/main" id="{AEF4C3D7-182B-174D-A5B2-2C3FC7D6F140}"/>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5948737" y="3414009"/>
            <a:ext cx="3475493" cy="2304588"/>
          </a:xfrm>
          <a:prstGeom prst="rect">
            <a:avLst/>
          </a:prstGeom>
          <a:solidFill>
            <a:schemeClr val="tx1">
              <a:lumMod val="75000"/>
              <a:lumOff val="25000"/>
            </a:schemeClr>
          </a:solidFill>
        </p:spPr>
      </p:pic>
      <p:pic>
        <p:nvPicPr>
          <p:cNvPr id="4" name="Graphic 3" descr="Tablet">
            <a:extLst>
              <a:ext uri="{FF2B5EF4-FFF2-40B4-BE49-F238E27FC236}">
                <a16:creationId xmlns:a16="http://schemas.microsoft.com/office/drawing/2014/main" id="{ECCC53F5-7F32-694A-B368-694F9F78118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259396" y="2132941"/>
            <a:ext cx="4866723" cy="4866723"/>
          </a:xfrm>
          <a:prstGeom prst="rect">
            <a:avLst/>
          </a:prstGeom>
        </p:spPr>
      </p:pic>
      <p:sp>
        <p:nvSpPr>
          <p:cNvPr id="5" name="Picture Placeholder 4">
            <a:extLst>
              <a:ext uri="{FF2B5EF4-FFF2-40B4-BE49-F238E27FC236}">
                <a16:creationId xmlns:a16="http://schemas.microsoft.com/office/drawing/2014/main" id="{C2E0BD44-6B88-1E4A-84AD-46E0257FB1D0}"/>
              </a:ext>
            </a:extLst>
          </p:cNvPr>
          <p:cNvSpPr>
            <a:spLocks noGrp="1"/>
          </p:cNvSpPr>
          <p:nvPr>
            <p:ph type="pic" sz="quarter" idx="12"/>
          </p:nvPr>
        </p:nvSpPr>
        <p:spPr>
          <a:xfrm>
            <a:off x="1168402" y="1056889"/>
            <a:ext cx="5403504" cy="3509317"/>
          </a:xfrm>
          <a:custGeom>
            <a:avLst/>
            <a:gdLst>
              <a:gd name="connsiteX0" fmla="*/ 0 w 2028825"/>
              <a:gd name="connsiteY0" fmla="*/ 0 h 1317625"/>
              <a:gd name="connsiteX1" fmla="*/ 2028825 w 2028825"/>
              <a:gd name="connsiteY1" fmla="*/ 0 h 1317625"/>
              <a:gd name="connsiteX2" fmla="*/ 2028825 w 2028825"/>
              <a:gd name="connsiteY2" fmla="*/ 784225 h 1317625"/>
              <a:gd name="connsiteX3" fmla="*/ 1760539 w 2028825"/>
              <a:gd name="connsiteY3" fmla="*/ 784225 h 1317625"/>
              <a:gd name="connsiteX4" fmla="*/ 1682750 w 2028825"/>
              <a:gd name="connsiteY4" fmla="*/ 862014 h 1317625"/>
              <a:gd name="connsiteX5" fmla="*/ 1682750 w 2028825"/>
              <a:gd name="connsiteY5" fmla="*/ 1317625 h 1317625"/>
              <a:gd name="connsiteX6" fmla="*/ 0 w 2028825"/>
              <a:gd name="connsiteY6" fmla="*/ 1317625 h 13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825" h="1317625">
                <a:moveTo>
                  <a:pt x="0" y="0"/>
                </a:moveTo>
                <a:lnTo>
                  <a:pt x="2028825" y="0"/>
                </a:lnTo>
                <a:lnTo>
                  <a:pt x="2028825" y="784225"/>
                </a:lnTo>
                <a:lnTo>
                  <a:pt x="1760539" y="784225"/>
                </a:lnTo>
                <a:cubicBezTo>
                  <a:pt x="1717577" y="784225"/>
                  <a:pt x="1682750" y="819052"/>
                  <a:pt x="1682750" y="862014"/>
                </a:cubicBezTo>
                <a:lnTo>
                  <a:pt x="1682750" y="1317625"/>
                </a:lnTo>
                <a:lnTo>
                  <a:pt x="0" y="1317625"/>
                </a:lnTo>
                <a:close/>
              </a:path>
            </a:pathLst>
          </a:custGeom>
        </p:spPr>
        <p:txBody>
          <a:bodyPr wrap="square">
            <a:noAutofit/>
          </a:bodyPr>
          <a:lstStyle/>
          <a:p>
            <a:r>
              <a:rPr lang="en-US"/>
              <a:t>Click icon to add picture</a:t>
            </a:r>
            <a:endParaRPr lang="en-US" dirty="0"/>
          </a:p>
        </p:txBody>
      </p:sp>
      <p:sp>
        <p:nvSpPr>
          <p:cNvPr id="6" name="Picture Placeholder 36">
            <a:extLst>
              <a:ext uri="{FF2B5EF4-FFF2-40B4-BE49-F238E27FC236}">
                <a16:creationId xmlns:a16="http://schemas.microsoft.com/office/drawing/2014/main" id="{ED900B51-13E2-3940-A119-C79093BBB595}"/>
              </a:ext>
            </a:extLst>
          </p:cNvPr>
          <p:cNvSpPr>
            <a:spLocks noGrp="1"/>
          </p:cNvSpPr>
          <p:nvPr>
            <p:ph type="pic" sz="quarter" idx="13"/>
          </p:nvPr>
        </p:nvSpPr>
        <p:spPr>
          <a:xfrm>
            <a:off x="5965258" y="3429000"/>
            <a:ext cx="3475493" cy="2235238"/>
          </a:xfrm>
        </p:spPr>
        <p:txBody>
          <a:bodyPr/>
          <a:lstStyle/>
          <a:p>
            <a:r>
              <a:rPr lang="en-US"/>
              <a:t>Click icon to add picture</a:t>
            </a:r>
          </a:p>
        </p:txBody>
      </p:sp>
      <p:sp>
        <p:nvSpPr>
          <p:cNvPr id="7" name="Picture Placeholder 40">
            <a:extLst>
              <a:ext uri="{FF2B5EF4-FFF2-40B4-BE49-F238E27FC236}">
                <a16:creationId xmlns:a16="http://schemas.microsoft.com/office/drawing/2014/main" id="{14A3021C-2CD1-6043-AB3B-C0BA620595FE}"/>
              </a:ext>
            </a:extLst>
          </p:cNvPr>
          <p:cNvSpPr>
            <a:spLocks noGrp="1"/>
          </p:cNvSpPr>
          <p:nvPr>
            <p:ph type="pic" sz="quarter" idx="14"/>
          </p:nvPr>
        </p:nvSpPr>
        <p:spPr>
          <a:xfrm>
            <a:off x="10202414" y="3991697"/>
            <a:ext cx="972462" cy="1746205"/>
          </a:xfrm>
        </p:spPr>
        <p:txBody>
          <a:bodyPr/>
          <a:lstStyle/>
          <a:p>
            <a:r>
              <a:rPr lang="en-US"/>
              <a:t>Click icon to add picture</a:t>
            </a:r>
            <a:endParaRPr lang="en-US" dirty="0"/>
          </a:p>
        </p:txBody>
      </p:sp>
    </p:spTree>
    <p:extLst>
      <p:ext uri="{BB962C8B-B14F-4D97-AF65-F5344CB8AC3E}">
        <p14:creationId xmlns:p14="http://schemas.microsoft.com/office/powerpoint/2010/main" val="175714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ok_inf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3FB3EF-685B-0041-886F-6731BB3EE6F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3465" y="787619"/>
            <a:ext cx="4001474" cy="5157455"/>
          </a:xfrm>
          <a:prstGeom prst="rect">
            <a:avLst/>
          </a:prstGeom>
        </p:spPr>
      </p:pic>
      <p:sp>
        <p:nvSpPr>
          <p:cNvPr id="4" name="Picture Placeholder 3">
            <a:extLst>
              <a:ext uri="{FF2B5EF4-FFF2-40B4-BE49-F238E27FC236}">
                <a16:creationId xmlns:a16="http://schemas.microsoft.com/office/drawing/2014/main" id="{AD551562-1E58-144E-A3F2-CC1C0EEF3A7E}"/>
              </a:ext>
            </a:extLst>
          </p:cNvPr>
          <p:cNvSpPr>
            <a:spLocks noGrp="1"/>
          </p:cNvSpPr>
          <p:nvPr>
            <p:ph type="pic" sz="quarter" idx="10"/>
          </p:nvPr>
        </p:nvSpPr>
        <p:spPr>
          <a:xfrm>
            <a:off x="283466" y="569976"/>
            <a:ext cx="4001474" cy="5541264"/>
          </a:xfrm>
        </p:spPr>
        <p:txBody>
          <a:bodyPr/>
          <a:lstStyle/>
          <a:p>
            <a:r>
              <a:rPr lang="en-US"/>
              <a:t>Click icon to add picture</a:t>
            </a:r>
          </a:p>
        </p:txBody>
      </p:sp>
      <p:pic>
        <p:nvPicPr>
          <p:cNvPr id="6" name="Graphic 5" descr="Open book">
            <a:extLst>
              <a:ext uri="{FF2B5EF4-FFF2-40B4-BE49-F238E27FC236}">
                <a16:creationId xmlns:a16="http://schemas.microsoft.com/office/drawing/2014/main" id="{36132B34-45A1-AD46-BE61-17C962DFCE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685800"/>
            <a:ext cx="1008888" cy="1008888"/>
          </a:xfrm>
          <a:prstGeom prst="rect">
            <a:avLst/>
          </a:prstGeom>
        </p:spPr>
      </p:pic>
      <p:pic>
        <p:nvPicPr>
          <p:cNvPr id="7" name="Graphic 6" descr="Open book">
            <a:extLst>
              <a:ext uri="{FF2B5EF4-FFF2-40B4-BE49-F238E27FC236}">
                <a16:creationId xmlns:a16="http://schemas.microsoft.com/office/drawing/2014/main" id="{BBFD2C56-5500-944E-AC84-FF22694DC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2711958"/>
            <a:ext cx="1008888" cy="1008888"/>
          </a:xfrm>
          <a:prstGeom prst="rect">
            <a:avLst/>
          </a:prstGeom>
        </p:spPr>
      </p:pic>
      <p:pic>
        <p:nvPicPr>
          <p:cNvPr id="8" name="Graphic 7" descr="Open book">
            <a:extLst>
              <a:ext uri="{FF2B5EF4-FFF2-40B4-BE49-F238E27FC236}">
                <a16:creationId xmlns:a16="http://schemas.microsoft.com/office/drawing/2014/main" id="{9FC41E2E-7C76-624B-97B7-C617D7816C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54460" y="4738116"/>
            <a:ext cx="1008888" cy="1008888"/>
          </a:xfrm>
          <a:prstGeom prst="rect">
            <a:avLst/>
          </a:prstGeom>
        </p:spPr>
      </p:pic>
      <p:sp>
        <p:nvSpPr>
          <p:cNvPr id="12" name="Text Placeholder 11">
            <a:extLst>
              <a:ext uri="{FF2B5EF4-FFF2-40B4-BE49-F238E27FC236}">
                <a16:creationId xmlns:a16="http://schemas.microsoft.com/office/drawing/2014/main" id="{D6EBCC5A-356D-7949-BF0B-5F1D71CAE880}"/>
              </a:ext>
            </a:extLst>
          </p:cNvPr>
          <p:cNvSpPr>
            <a:spLocks noGrp="1"/>
          </p:cNvSpPr>
          <p:nvPr>
            <p:ph type="body" sz="quarter" idx="11" hasCustomPrompt="1"/>
          </p:nvPr>
        </p:nvSpPr>
        <p:spPr>
          <a:xfrm>
            <a:off x="5640148" y="774059"/>
            <a:ext cx="6268387" cy="920629"/>
          </a:xfrm>
        </p:spPr>
        <p:txBody>
          <a:bodyPr/>
          <a:lstStyle>
            <a:lvl1pPr>
              <a:defRPr/>
            </a:lvl1pPr>
          </a:lstStyle>
          <a:p>
            <a:pPr marL="0" indent="0">
              <a:buNone/>
            </a:pPr>
            <a:r>
              <a:rPr lang="en-US" dirty="0"/>
              <a:t>1st point about the book goes here </a:t>
            </a:r>
            <a:br>
              <a:rPr lang="en-US" dirty="0"/>
            </a:br>
            <a:r>
              <a:rPr lang="en-US" dirty="0"/>
              <a:t>and </a:t>
            </a:r>
            <a:r>
              <a:rPr lang="en-US" b="1" dirty="0"/>
              <a:t>could extend to 2 lines </a:t>
            </a:r>
            <a:r>
              <a:rPr lang="en-US" dirty="0"/>
              <a:t>only</a:t>
            </a:r>
          </a:p>
        </p:txBody>
      </p:sp>
      <p:sp>
        <p:nvSpPr>
          <p:cNvPr id="13" name="Text Placeholder 11">
            <a:extLst>
              <a:ext uri="{FF2B5EF4-FFF2-40B4-BE49-F238E27FC236}">
                <a16:creationId xmlns:a16="http://schemas.microsoft.com/office/drawing/2014/main" id="{11C592AB-F2B2-6649-9FE9-F586A656286C}"/>
              </a:ext>
            </a:extLst>
          </p:cNvPr>
          <p:cNvSpPr>
            <a:spLocks noGrp="1"/>
          </p:cNvSpPr>
          <p:nvPr>
            <p:ph type="body" sz="quarter" idx="12" hasCustomPrompt="1"/>
          </p:nvPr>
        </p:nvSpPr>
        <p:spPr>
          <a:xfrm>
            <a:off x="5640147" y="2804027"/>
            <a:ext cx="6268387" cy="920629"/>
          </a:xfrm>
        </p:spPr>
        <p:txBody>
          <a:bodyPr/>
          <a:lstStyle>
            <a:lvl1pPr>
              <a:defRPr/>
            </a:lvl1pPr>
          </a:lstStyle>
          <a:p>
            <a:pPr marL="0" indent="0">
              <a:buNone/>
            </a:pPr>
            <a:r>
              <a:rPr lang="en-US" b="1" dirty="0"/>
              <a:t>2nd point about the book </a:t>
            </a:r>
            <a:r>
              <a:rPr lang="en-US" dirty="0"/>
              <a:t>goes here and could extend to 2 lines only</a:t>
            </a:r>
          </a:p>
        </p:txBody>
      </p:sp>
      <p:sp>
        <p:nvSpPr>
          <p:cNvPr id="14" name="Text Placeholder 11">
            <a:extLst>
              <a:ext uri="{FF2B5EF4-FFF2-40B4-BE49-F238E27FC236}">
                <a16:creationId xmlns:a16="http://schemas.microsoft.com/office/drawing/2014/main" id="{8A77E900-D823-8E4E-999E-B883E46068AF}"/>
              </a:ext>
            </a:extLst>
          </p:cNvPr>
          <p:cNvSpPr>
            <a:spLocks noGrp="1"/>
          </p:cNvSpPr>
          <p:nvPr>
            <p:ph type="body" sz="quarter" idx="13" hasCustomPrompt="1"/>
          </p:nvPr>
        </p:nvSpPr>
        <p:spPr>
          <a:xfrm>
            <a:off x="5640147" y="4815706"/>
            <a:ext cx="6268387" cy="920629"/>
          </a:xfrm>
        </p:spPr>
        <p:txBody>
          <a:bodyPr/>
          <a:lstStyle>
            <a:lvl1pPr>
              <a:defRPr/>
            </a:lvl1pPr>
          </a:lstStyle>
          <a:p>
            <a:pPr marL="0" indent="0">
              <a:buNone/>
            </a:pPr>
            <a:r>
              <a:rPr lang="en-US" b="1" dirty="0"/>
              <a:t>3rd point </a:t>
            </a:r>
            <a:r>
              <a:rPr lang="en-US" dirty="0"/>
              <a:t>about the book goes here </a:t>
            </a:r>
            <a:br>
              <a:rPr lang="en-US" dirty="0"/>
            </a:br>
            <a:r>
              <a:rPr lang="en-US" dirty="0"/>
              <a:t>and could extend to 2 lines only</a:t>
            </a:r>
          </a:p>
        </p:txBody>
      </p:sp>
    </p:spTree>
    <p:extLst>
      <p:ext uri="{BB962C8B-B14F-4D97-AF65-F5344CB8AC3E}">
        <p14:creationId xmlns:p14="http://schemas.microsoft.com/office/powerpoint/2010/main" val="3241953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mber_countries">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44A7552A-5E6B-344D-9552-0330DB8AB25A}"/>
              </a:ext>
            </a:extLst>
          </p:cNvPr>
          <p:cNvGrpSpPr/>
          <p:nvPr userDrawn="1"/>
        </p:nvGrpSpPr>
        <p:grpSpPr>
          <a:xfrm>
            <a:off x="941935" y="1416592"/>
            <a:ext cx="10329931" cy="646077"/>
            <a:chOff x="941935" y="1384772"/>
            <a:chExt cx="10329931" cy="646077"/>
          </a:xfrm>
        </p:grpSpPr>
        <p:grpSp>
          <p:nvGrpSpPr>
            <p:cNvPr id="2" name="Group 1">
              <a:extLst>
                <a:ext uri="{FF2B5EF4-FFF2-40B4-BE49-F238E27FC236}">
                  <a16:creationId xmlns:a16="http://schemas.microsoft.com/office/drawing/2014/main" id="{AD570FEB-2499-DD48-B942-F64DAB3E88FC}"/>
                </a:ext>
              </a:extLst>
            </p:cNvPr>
            <p:cNvGrpSpPr/>
            <p:nvPr userDrawn="1"/>
          </p:nvGrpSpPr>
          <p:grpSpPr>
            <a:xfrm>
              <a:off x="941935" y="1384772"/>
              <a:ext cx="785007" cy="639310"/>
              <a:chOff x="941935" y="1384772"/>
              <a:chExt cx="785007" cy="639310"/>
            </a:xfrm>
          </p:grpSpPr>
          <p:pic>
            <p:nvPicPr>
              <p:cNvPr id="52" name="Picture 51">
                <a:extLst>
                  <a:ext uri="{FF2B5EF4-FFF2-40B4-BE49-F238E27FC236}">
                    <a16:creationId xmlns:a16="http://schemas.microsoft.com/office/drawing/2014/main" id="{A46EE179-2E9F-A248-9CC8-B3511D9F41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1935" y="1384772"/>
                <a:ext cx="785006" cy="472334"/>
              </a:xfrm>
              <a:prstGeom prst="rect">
                <a:avLst/>
              </a:prstGeom>
            </p:spPr>
          </p:pic>
          <p:sp>
            <p:nvSpPr>
              <p:cNvPr id="60" name="TextBox 59">
                <a:extLst>
                  <a:ext uri="{FF2B5EF4-FFF2-40B4-BE49-F238E27FC236}">
                    <a16:creationId xmlns:a16="http://schemas.microsoft.com/office/drawing/2014/main" id="{57791C03-FB72-4D47-9867-0B0E2C577BFD}"/>
                  </a:ext>
                </a:extLst>
              </p:cNvPr>
              <p:cNvSpPr txBox="1"/>
              <p:nvPr userDrawn="1"/>
            </p:nvSpPr>
            <p:spPr>
              <a:xfrm>
                <a:off x="941936" y="1824027"/>
                <a:ext cx="785006" cy="200055"/>
              </a:xfrm>
              <a:prstGeom prst="rect">
                <a:avLst/>
              </a:prstGeom>
              <a:noFill/>
            </p:spPr>
            <p:txBody>
              <a:bodyPr wrap="square" rtlCol="0">
                <a:spAutoFit/>
              </a:bodyPr>
              <a:lstStyle/>
              <a:p>
                <a:pPr algn="ctr"/>
                <a:r>
                  <a:rPr lang="en-GB" sz="700" dirty="0"/>
                  <a:t>Afghanistan</a:t>
                </a:r>
              </a:p>
            </p:txBody>
          </p:sp>
        </p:grpSp>
        <p:grpSp>
          <p:nvGrpSpPr>
            <p:cNvPr id="99" name="Group 98">
              <a:extLst>
                <a:ext uri="{FF2B5EF4-FFF2-40B4-BE49-F238E27FC236}">
                  <a16:creationId xmlns:a16="http://schemas.microsoft.com/office/drawing/2014/main" id="{A8C49895-31E5-DE46-A5B2-ACDDB501664D}"/>
                </a:ext>
              </a:extLst>
            </p:cNvPr>
            <p:cNvGrpSpPr/>
            <p:nvPr userDrawn="1"/>
          </p:nvGrpSpPr>
          <p:grpSpPr>
            <a:xfrm>
              <a:off x="10477533" y="1387328"/>
              <a:ext cx="794333" cy="643521"/>
              <a:chOff x="941935" y="2080681"/>
              <a:chExt cx="794333" cy="643521"/>
            </a:xfrm>
          </p:grpSpPr>
          <p:pic>
            <p:nvPicPr>
              <p:cNvPr id="50" name="Picture 49">
                <a:extLst>
                  <a:ext uri="{FF2B5EF4-FFF2-40B4-BE49-F238E27FC236}">
                    <a16:creationId xmlns:a16="http://schemas.microsoft.com/office/drawing/2014/main" id="{A72380EF-5FCE-4148-A272-32CC5188098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1262" y="2080681"/>
                <a:ext cx="785006" cy="472334"/>
              </a:xfrm>
              <a:prstGeom prst="rect">
                <a:avLst/>
              </a:prstGeom>
            </p:spPr>
          </p:pic>
          <p:sp>
            <p:nvSpPr>
              <p:cNvPr id="68" name="TextBox 67">
                <a:extLst>
                  <a:ext uri="{FF2B5EF4-FFF2-40B4-BE49-F238E27FC236}">
                    <a16:creationId xmlns:a16="http://schemas.microsoft.com/office/drawing/2014/main" id="{7118F456-F5A3-FE41-943E-2D45569241C4}"/>
                  </a:ext>
                </a:extLst>
              </p:cNvPr>
              <p:cNvSpPr txBox="1"/>
              <p:nvPr userDrawn="1"/>
            </p:nvSpPr>
            <p:spPr>
              <a:xfrm>
                <a:off x="941935" y="2524147"/>
                <a:ext cx="785006" cy="200055"/>
              </a:xfrm>
              <a:prstGeom prst="rect">
                <a:avLst/>
              </a:prstGeom>
              <a:noFill/>
            </p:spPr>
            <p:txBody>
              <a:bodyPr wrap="square" rtlCol="0">
                <a:spAutoFit/>
              </a:bodyPr>
              <a:lstStyle/>
              <a:p>
                <a:pPr algn="ctr"/>
                <a:r>
                  <a:rPr lang="en-GB" sz="700" dirty="0"/>
                  <a:t>Botswana</a:t>
                </a:r>
              </a:p>
            </p:txBody>
          </p:sp>
        </p:grpSp>
        <p:grpSp>
          <p:nvGrpSpPr>
            <p:cNvPr id="3" name="Group 2">
              <a:extLst>
                <a:ext uri="{FF2B5EF4-FFF2-40B4-BE49-F238E27FC236}">
                  <a16:creationId xmlns:a16="http://schemas.microsoft.com/office/drawing/2014/main" id="{8221B5C2-FBAB-104F-8514-17CB8DD5C2F3}"/>
                </a:ext>
              </a:extLst>
            </p:cNvPr>
            <p:cNvGrpSpPr/>
            <p:nvPr userDrawn="1"/>
          </p:nvGrpSpPr>
          <p:grpSpPr>
            <a:xfrm>
              <a:off x="2302570" y="1386041"/>
              <a:ext cx="786675" cy="638041"/>
              <a:chOff x="2526878" y="1386041"/>
              <a:chExt cx="786675" cy="638041"/>
            </a:xfrm>
          </p:grpSpPr>
          <p:pic>
            <p:nvPicPr>
              <p:cNvPr id="53" name="Picture 52">
                <a:extLst>
                  <a:ext uri="{FF2B5EF4-FFF2-40B4-BE49-F238E27FC236}">
                    <a16:creationId xmlns:a16="http://schemas.microsoft.com/office/drawing/2014/main" id="{7BEAD673-1201-6A4A-8F47-AF8E0A79E5A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28547" y="1386041"/>
                <a:ext cx="785006" cy="472334"/>
              </a:xfrm>
              <a:prstGeom prst="rect">
                <a:avLst/>
              </a:prstGeom>
            </p:spPr>
          </p:pic>
          <p:sp>
            <p:nvSpPr>
              <p:cNvPr id="61" name="TextBox 60">
                <a:extLst>
                  <a:ext uri="{FF2B5EF4-FFF2-40B4-BE49-F238E27FC236}">
                    <a16:creationId xmlns:a16="http://schemas.microsoft.com/office/drawing/2014/main" id="{480A938C-3CA0-7D46-9393-D9CF27D94969}"/>
                  </a:ext>
                </a:extLst>
              </p:cNvPr>
              <p:cNvSpPr txBox="1"/>
              <p:nvPr userDrawn="1"/>
            </p:nvSpPr>
            <p:spPr>
              <a:xfrm>
                <a:off x="2526878" y="1824027"/>
                <a:ext cx="785006" cy="200055"/>
              </a:xfrm>
              <a:prstGeom prst="rect">
                <a:avLst/>
              </a:prstGeom>
              <a:noFill/>
            </p:spPr>
            <p:txBody>
              <a:bodyPr wrap="square" rtlCol="0">
                <a:spAutoFit/>
              </a:bodyPr>
              <a:lstStyle/>
              <a:p>
                <a:pPr algn="ctr"/>
                <a:r>
                  <a:rPr lang="en-GB" sz="700" dirty="0"/>
                  <a:t>Anguilla</a:t>
                </a:r>
              </a:p>
            </p:txBody>
          </p:sp>
        </p:grpSp>
        <p:grpSp>
          <p:nvGrpSpPr>
            <p:cNvPr id="11" name="Group 10">
              <a:extLst>
                <a:ext uri="{FF2B5EF4-FFF2-40B4-BE49-F238E27FC236}">
                  <a16:creationId xmlns:a16="http://schemas.microsoft.com/office/drawing/2014/main" id="{FC86BE23-804D-AC47-9365-3A6651CF6834}"/>
                </a:ext>
              </a:extLst>
            </p:cNvPr>
            <p:cNvGrpSpPr/>
            <p:nvPr userDrawn="1"/>
          </p:nvGrpSpPr>
          <p:grpSpPr>
            <a:xfrm>
              <a:off x="3664873" y="1386041"/>
              <a:ext cx="793552" cy="638041"/>
              <a:chOff x="4097410" y="1386041"/>
              <a:chExt cx="793552" cy="638041"/>
            </a:xfrm>
          </p:grpSpPr>
          <p:pic>
            <p:nvPicPr>
              <p:cNvPr id="58" name="Picture 57">
                <a:extLst>
                  <a:ext uri="{FF2B5EF4-FFF2-40B4-BE49-F238E27FC236}">
                    <a16:creationId xmlns:a16="http://schemas.microsoft.com/office/drawing/2014/main" id="{6B9C3245-D3AC-2643-88DA-B625AE53C8A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05956" y="1386041"/>
                <a:ext cx="785006" cy="472334"/>
              </a:xfrm>
              <a:prstGeom prst="rect">
                <a:avLst/>
              </a:prstGeom>
            </p:spPr>
          </p:pic>
          <p:sp>
            <p:nvSpPr>
              <p:cNvPr id="62" name="TextBox 61">
                <a:extLst>
                  <a:ext uri="{FF2B5EF4-FFF2-40B4-BE49-F238E27FC236}">
                    <a16:creationId xmlns:a16="http://schemas.microsoft.com/office/drawing/2014/main" id="{24DC3A08-7B60-F343-AB54-CCC3E69FD868}"/>
                  </a:ext>
                </a:extLst>
              </p:cNvPr>
              <p:cNvSpPr txBox="1"/>
              <p:nvPr userDrawn="1"/>
            </p:nvSpPr>
            <p:spPr>
              <a:xfrm>
                <a:off x="4097410" y="1824027"/>
                <a:ext cx="785006" cy="200055"/>
              </a:xfrm>
              <a:prstGeom prst="rect">
                <a:avLst/>
              </a:prstGeom>
              <a:noFill/>
            </p:spPr>
            <p:txBody>
              <a:bodyPr wrap="square" rtlCol="0">
                <a:spAutoFit/>
              </a:bodyPr>
              <a:lstStyle/>
              <a:p>
                <a:pPr algn="ctr"/>
                <a:r>
                  <a:rPr lang="en-GB" sz="700" dirty="0"/>
                  <a:t>Australia</a:t>
                </a:r>
              </a:p>
            </p:txBody>
          </p:sp>
        </p:grpSp>
        <p:grpSp>
          <p:nvGrpSpPr>
            <p:cNvPr id="19" name="Group 18">
              <a:extLst>
                <a:ext uri="{FF2B5EF4-FFF2-40B4-BE49-F238E27FC236}">
                  <a16:creationId xmlns:a16="http://schemas.microsoft.com/office/drawing/2014/main" id="{7AF6C003-119E-FC4F-A33C-CB24AA743F74}"/>
                </a:ext>
              </a:extLst>
            </p:cNvPr>
            <p:cNvGrpSpPr/>
            <p:nvPr userDrawn="1"/>
          </p:nvGrpSpPr>
          <p:grpSpPr>
            <a:xfrm>
              <a:off x="5034053" y="1396430"/>
              <a:ext cx="785006" cy="627652"/>
              <a:chOff x="5687584" y="1396430"/>
              <a:chExt cx="785006" cy="627652"/>
            </a:xfrm>
          </p:grpSpPr>
          <p:pic>
            <p:nvPicPr>
              <p:cNvPr id="54" name="Picture 53">
                <a:extLst>
                  <a:ext uri="{FF2B5EF4-FFF2-40B4-BE49-F238E27FC236}">
                    <a16:creationId xmlns:a16="http://schemas.microsoft.com/office/drawing/2014/main" id="{A84AC498-3DAA-324B-A858-7D4BF8A6261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693296" y="1396430"/>
                <a:ext cx="778353" cy="472334"/>
              </a:xfrm>
              <a:prstGeom prst="rect">
                <a:avLst/>
              </a:prstGeom>
            </p:spPr>
          </p:pic>
          <p:sp>
            <p:nvSpPr>
              <p:cNvPr id="63" name="TextBox 62">
                <a:extLst>
                  <a:ext uri="{FF2B5EF4-FFF2-40B4-BE49-F238E27FC236}">
                    <a16:creationId xmlns:a16="http://schemas.microsoft.com/office/drawing/2014/main" id="{5195DE00-3C05-5946-98FF-6B4D996E01A3}"/>
                  </a:ext>
                </a:extLst>
              </p:cNvPr>
              <p:cNvSpPr txBox="1"/>
              <p:nvPr userDrawn="1"/>
            </p:nvSpPr>
            <p:spPr>
              <a:xfrm>
                <a:off x="5687584" y="1824027"/>
                <a:ext cx="785006" cy="200055"/>
              </a:xfrm>
              <a:prstGeom prst="rect">
                <a:avLst/>
              </a:prstGeom>
              <a:noFill/>
            </p:spPr>
            <p:txBody>
              <a:bodyPr wrap="square" rtlCol="0">
                <a:spAutoFit/>
              </a:bodyPr>
              <a:lstStyle/>
              <a:p>
                <a:pPr algn="ctr"/>
                <a:r>
                  <a:rPr lang="en-GB" sz="700" dirty="0"/>
                  <a:t>Bahamas</a:t>
                </a:r>
              </a:p>
            </p:txBody>
          </p:sp>
        </p:grpSp>
        <p:grpSp>
          <p:nvGrpSpPr>
            <p:cNvPr id="27" name="Group 26">
              <a:extLst>
                <a:ext uri="{FF2B5EF4-FFF2-40B4-BE49-F238E27FC236}">
                  <a16:creationId xmlns:a16="http://schemas.microsoft.com/office/drawing/2014/main" id="{4F1861E4-E6AB-BB4F-9DF7-BC887AD4BD5D}"/>
                </a:ext>
              </a:extLst>
            </p:cNvPr>
            <p:cNvGrpSpPr/>
            <p:nvPr userDrawn="1"/>
          </p:nvGrpSpPr>
          <p:grpSpPr>
            <a:xfrm>
              <a:off x="6394687" y="1396430"/>
              <a:ext cx="785634" cy="627652"/>
              <a:chOff x="7295083" y="1396430"/>
              <a:chExt cx="785634" cy="627652"/>
            </a:xfrm>
          </p:grpSpPr>
          <p:pic>
            <p:nvPicPr>
              <p:cNvPr id="55" name="Picture 54">
                <a:extLst>
                  <a:ext uri="{FF2B5EF4-FFF2-40B4-BE49-F238E27FC236}">
                    <a16:creationId xmlns:a16="http://schemas.microsoft.com/office/drawing/2014/main" id="{C43CE708-0AF6-1A42-A5A4-C96F6AA4AF6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295083" y="1396430"/>
                <a:ext cx="785006" cy="472334"/>
              </a:xfrm>
              <a:prstGeom prst="rect">
                <a:avLst/>
              </a:prstGeom>
            </p:spPr>
          </p:pic>
          <p:sp>
            <p:nvSpPr>
              <p:cNvPr id="64" name="TextBox 63">
                <a:extLst>
                  <a:ext uri="{FF2B5EF4-FFF2-40B4-BE49-F238E27FC236}">
                    <a16:creationId xmlns:a16="http://schemas.microsoft.com/office/drawing/2014/main" id="{0070FA84-CA71-AF4E-86F2-ABFF30436771}"/>
                  </a:ext>
                </a:extLst>
              </p:cNvPr>
              <p:cNvSpPr txBox="1"/>
              <p:nvPr userDrawn="1"/>
            </p:nvSpPr>
            <p:spPr>
              <a:xfrm>
                <a:off x="7295711" y="1824027"/>
                <a:ext cx="785006" cy="200055"/>
              </a:xfrm>
              <a:prstGeom prst="rect">
                <a:avLst/>
              </a:prstGeom>
              <a:noFill/>
            </p:spPr>
            <p:txBody>
              <a:bodyPr wrap="square" rtlCol="0">
                <a:spAutoFit/>
              </a:bodyPr>
              <a:lstStyle/>
              <a:p>
                <a:pPr algn="ctr"/>
                <a:r>
                  <a:rPr lang="en-GB" sz="700" dirty="0"/>
                  <a:t>Bangladesh</a:t>
                </a:r>
              </a:p>
            </p:txBody>
          </p:sp>
        </p:grpSp>
        <p:grpSp>
          <p:nvGrpSpPr>
            <p:cNvPr id="35" name="Group 34">
              <a:extLst>
                <a:ext uri="{FF2B5EF4-FFF2-40B4-BE49-F238E27FC236}">
                  <a16:creationId xmlns:a16="http://schemas.microsoft.com/office/drawing/2014/main" id="{A41F33B7-CAA0-CC44-9EFB-60EC030140DD}"/>
                </a:ext>
              </a:extLst>
            </p:cNvPr>
            <p:cNvGrpSpPr/>
            <p:nvPr userDrawn="1"/>
          </p:nvGrpSpPr>
          <p:grpSpPr>
            <a:xfrm>
              <a:off x="7755949" y="1396430"/>
              <a:ext cx="785321" cy="632737"/>
              <a:chOff x="8907326" y="1396430"/>
              <a:chExt cx="785321" cy="632737"/>
            </a:xfrm>
          </p:grpSpPr>
          <p:pic>
            <p:nvPicPr>
              <p:cNvPr id="56" name="Picture 55">
                <a:extLst>
                  <a:ext uri="{FF2B5EF4-FFF2-40B4-BE49-F238E27FC236}">
                    <a16:creationId xmlns:a16="http://schemas.microsoft.com/office/drawing/2014/main" id="{25595C72-66EC-724A-A43E-D6554B852F52}"/>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907326" y="1396430"/>
                <a:ext cx="785006" cy="472334"/>
              </a:xfrm>
              <a:prstGeom prst="rect">
                <a:avLst/>
              </a:prstGeom>
            </p:spPr>
          </p:pic>
          <p:sp>
            <p:nvSpPr>
              <p:cNvPr id="65" name="TextBox 64">
                <a:extLst>
                  <a:ext uri="{FF2B5EF4-FFF2-40B4-BE49-F238E27FC236}">
                    <a16:creationId xmlns:a16="http://schemas.microsoft.com/office/drawing/2014/main" id="{E163DAFC-DD25-064C-9EB9-0025BD074193}"/>
                  </a:ext>
                </a:extLst>
              </p:cNvPr>
              <p:cNvSpPr txBox="1"/>
              <p:nvPr userDrawn="1"/>
            </p:nvSpPr>
            <p:spPr>
              <a:xfrm>
                <a:off x="8907641" y="1829112"/>
                <a:ext cx="785006" cy="200055"/>
              </a:xfrm>
              <a:prstGeom prst="rect">
                <a:avLst/>
              </a:prstGeom>
              <a:noFill/>
            </p:spPr>
            <p:txBody>
              <a:bodyPr wrap="square" rtlCol="0">
                <a:spAutoFit/>
              </a:bodyPr>
              <a:lstStyle/>
              <a:p>
                <a:pPr algn="ctr"/>
                <a:r>
                  <a:rPr lang="en-GB" sz="700" dirty="0"/>
                  <a:t>Barbados</a:t>
                </a:r>
              </a:p>
            </p:txBody>
          </p:sp>
        </p:grpSp>
        <p:grpSp>
          <p:nvGrpSpPr>
            <p:cNvPr id="43" name="Group 42">
              <a:extLst>
                <a:ext uri="{FF2B5EF4-FFF2-40B4-BE49-F238E27FC236}">
                  <a16:creationId xmlns:a16="http://schemas.microsoft.com/office/drawing/2014/main" id="{45BCB903-BE1F-B741-B866-AF0A3EE3434B}"/>
                </a:ext>
              </a:extLst>
            </p:cNvPr>
            <p:cNvGrpSpPr/>
            <p:nvPr userDrawn="1"/>
          </p:nvGrpSpPr>
          <p:grpSpPr>
            <a:xfrm>
              <a:off x="9116898" y="1396430"/>
              <a:ext cx="785006" cy="627652"/>
              <a:chOff x="10495001" y="1396430"/>
              <a:chExt cx="785006" cy="627652"/>
            </a:xfrm>
          </p:grpSpPr>
          <p:pic>
            <p:nvPicPr>
              <p:cNvPr id="57" name="Picture 56">
                <a:extLst>
                  <a:ext uri="{FF2B5EF4-FFF2-40B4-BE49-F238E27FC236}">
                    <a16:creationId xmlns:a16="http://schemas.microsoft.com/office/drawing/2014/main" id="{A3FFB7B0-7176-6148-B22D-2D68B8438647}"/>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495001" y="1396430"/>
                <a:ext cx="785006" cy="472334"/>
              </a:xfrm>
              <a:prstGeom prst="rect">
                <a:avLst/>
              </a:prstGeom>
            </p:spPr>
          </p:pic>
          <p:sp>
            <p:nvSpPr>
              <p:cNvPr id="66" name="TextBox 65">
                <a:extLst>
                  <a:ext uri="{FF2B5EF4-FFF2-40B4-BE49-F238E27FC236}">
                    <a16:creationId xmlns:a16="http://schemas.microsoft.com/office/drawing/2014/main" id="{8F94A24C-388E-C94E-A4A2-350FDE72A1D3}"/>
                  </a:ext>
                </a:extLst>
              </p:cNvPr>
              <p:cNvSpPr txBox="1"/>
              <p:nvPr userDrawn="1"/>
            </p:nvSpPr>
            <p:spPr>
              <a:xfrm>
                <a:off x="10495001" y="1824027"/>
                <a:ext cx="785006" cy="200055"/>
              </a:xfrm>
              <a:prstGeom prst="rect">
                <a:avLst/>
              </a:prstGeom>
              <a:noFill/>
            </p:spPr>
            <p:txBody>
              <a:bodyPr wrap="square" rtlCol="0">
                <a:spAutoFit/>
              </a:bodyPr>
              <a:lstStyle/>
              <a:p>
                <a:pPr algn="ctr"/>
                <a:r>
                  <a:rPr lang="en-GB" sz="700" dirty="0"/>
                  <a:t>Bermuda</a:t>
                </a:r>
              </a:p>
            </p:txBody>
          </p:sp>
        </p:grpSp>
      </p:grpSp>
      <p:grpSp>
        <p:nvGrpSpPr>
          <p:cNvPr id="161" name="Group 160">
            <a:extLst>
              <a:ext uri="{FF2B5EF4-FFF2-40B4-BE49-F238E27FC236}">
                <a16:creationId xmlns:a16="http://schemas.microsoft.com/office/drawing/2014/main" id="{FFDB9CAC-B5FC-0A45-83F2-83401EDBCD6C}"/>
              </a:ext>
            </a:extLst>
          </p:cNvPr>
          <p:cNvGrpSpPr/>
          <p:nvPr userDrawn="1"/>
        </p:nvGrpSpPr>
        <p:grpSpPr>
          <a:xfrm>
            <a:off x="726812" y="2133534"/>
            <a:ext cx="10556629" cy="775095"/>
            <a:chOff x="726812" y="2056829"/>
            <a:chExt cx="10556629" cy="775095"/>
          </a:xfrm>
        </p:grpSpPr>
        <p:grpSp>
          <p:nvGrpSpPr>
            <p:cNvPr id="107" name="Group 106">
              <a:extLst>
                <a:ext uri="{FF2B5EF4-FFF2-40B4-BE49-F238E27FC236}">
                  <a16:creationId xmlns:a16="http://schemas.microsoft.com/office/drawing/2014/main" id="{150B3593-3389-AC4B-928A-A299FD06D865}"/>
                </a:ext>
              </a:extLst>
            </p:cNvPr>
            <p:cNvGrpSpPr/>
            <p:nvPr userDrawn="1"/>
          </p:nvGrpSpPr>
          <p:grpSpPr>
            <a:xfrm>
              <a:off x="10489108" y="2056829"/>
              <a:ext cx="794333" cy="647237"/>
              <a:chOff x="941935" y="2776965"/>
              <a:chExt cx="794333" cy="647237"/>
            </a:xfrm>
          </p:grpSpPr>
          <p:pic>
            <p:nvPicPr>
              <p:cNvPr id="4" name="Picture 3">
                <a:extLst>
                  <a:ext uri="{FF2B5EF4-FFF2-40B4-BE49-F238E27FC236}">
                    <a16:creationId xmlns:a16="http://schemas.microsoft.com/office/drawing/2014/main" id="{96965B9E-DAD9-544E-AAF5-44F38CB4DB3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51262" y="2776965"/>
                <a:ext cx="785006" cy="472334"/>
              </a:xfrm>
              <a:prstGeom prst="rect">
                <a:avLst/>
              </a:prstGeom>
            </p:spPr>
          </p:pic>
          <p:sp>
            <p:nvSpPr>
              <p:cNvPr id="76" name="TextBox 75">
                <a:extLst>
                  <a:ext uri="{FF2B5EF4-FFF2-40B4-BE49-F238E27FC236}">
                    <a16:creationId xmlns:a16="http://schemas.microsoft.com/office/drawing/2014/main" id="{1F2ECF3A-21A2-8949-87C5-FE9EED723833}"/>
                  </a:ext>
                </a:extLst>
              </p:cNvPr>
              <p:cNvSpPr txBox="1"/>
              <p:nvPr userDrawn="1"/>
            </p:nvSpPr>
            <p:spPr>
              <a:xfrm>
                <a:off x="941935" y="3224147"/>
                <a:ext cx="785006" cy="200055"/>
              </a:xfrm>
              <a:prstGeom prst="rect">
                <a:avLst/>
              </a:prstGeom>
              <a:noFill/>
            </p:spPr>
            <p:txBody>
              <a:bodyPr wrap="square" rtlCol="0">
                <a:spAutoFit/>
              </a:bodyPr>
              <a:lstStyle/>
              <a:p>
                <a:pPr algn="ctr"/>
                <a:r>
                  <a:rPr lang="en-GB" sz="700" dirty="0"/>
                  <a:t>Colombia</a:t>
                </a:r>
              </a:p>
            </p:txBody>
          </p:sp>
        </p:grpSp>
        <p:grpSp>
          <p:nvGrpSpPr>
            <p:cNvPr id="91" name="Group 90">
              <a:extLst>
                <a:ext uri="{FF2B5EF4-FFF2-40B4-BE49-F238E27FC236}">
                  <a16:creationId xmlns:a16="http://schemas.microsoft.com/office/drawing/2014/main" id="{1E50C976-6D9E-3C4F-9F4E-4973F1A1702B}"/>
                </a:ext>
              </a:extLst>
            </p:cNvPr>
            <p:cNvGrpSpPr/>
            <p:nvPr userDrawn="1"/>
          </p:nvGrpSpPr>
          <p:grpSpPr>
            <a:xfrm>
              <a:off x="726812" y="2080681"/>
              <a:ext cx="1201820" cy="643521"/>
              <a:chOff x="2325797" y="2080681"/>
              <a:chExt cx="1201820" cy="643521"/>
            </a:xfrm>
          </p:grpSpPr>
          <p:pic>
            <p:nvPicPr>
              <p:cNvPr id="44" name="Picture 43">
                <a:extLst>
                  <a:ext uri="{FF2B5EF4-FFF2-40B4-BE49-F238E27FC236}">
                    <a16:creationId xmlns:a16="http://schemas.microsoft.com/office/drawing/2014/main" id="{3D6EC112-1318-5947-B26D-A7D65D1AEEC5}"/>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535409" y="2080681"/>
                <a:ext cx="785006" cy="472334"/>
              </a:xfrm>
              <a:prstGeom prst="rect">
                <a:avLst/>
              </a:prstGeom>
            </p:spPr>
          </p:pic>
          <p:sp>
            <p:nvSpPr>
              <p:cNvPr id="69" name="TextBox 68">
                <a:extLst>
                  <a:ext uri="{FF2B5EF4-FFF2-40B4-BE49-F238E27FC236}">
                    <a16:creationId xmlns:a16="http://schemas.microsoft.com/office/drawing/2014/main" id="{ADC08BAE-8DD5-BB44-AFC7-A63CC2D37731}"/>
                  </a:ext>
                </a:extLst>
              </p:cNvPr>
              <p:cNvSpPr txBox="1"/>
              <p:nvPr userDrawn="1"/>
            </p:nvSpPr>
            <p:spPr>
              <a:xfrm>
                <a:off x="2325797" y="2524147"/>
                <a:ext cx="1201820" cy="200055"/>
              </a:xfrm>
              <a:prstGeom prst="rect">
                <a:avLst/>
              </a:prstGeom>
              <a:noFill/>
            </p:spPr>
            <p:txBody>
              <a:bodyPr wrap="square" rtlCol="0">
                <a:spAutoFit/>
              </a:bodyPr>
              <a:lstStyle/>
              <a:p>
                <a:pPr algn="ctr"/>
                <a:r>
                  <a:rPr lang="en-GB" sz="700" dirty="0"/>
                  <a:t>British Virgin Islands</a:t>
                </a:r>
              </a:p>
            </p:txBody>
          </p:sp>
        </p:grpSp>
        <p:grpSp>
          <p:nvGrpSpPr>
            <p:cNvPr id="83" name="Group 82">
              <a:extLst>
                <a:ext uri="{FF2B5EF4-FFF2-40B4-BE49-F238E27FC236}">
                  <a16:creationId xmlns:a16="http://schemas.microsoft.com/office/drawing/2014/main" id="{99FD4E31-2D73-4C41-9FAC-E89A18E4114D}"/>
                </a:ext>
              </a:extLst>
            </p:cNvPr>
            <p:cNvGrpSpPr/>
            <p:nvPr userDrawn="1"/>
          </p:nvGrpSpPr>
          <p:grpSpPr>
            <a:xfrm>
              <a:off x="2439330" y="2080681"/>
              <a:ext cx="972000" cy="751243"/>
              <a:chOff x="4012965" y="2080681"/>
              <a:chExt cx="972000" cy="751243"/>
            </a:xfrm>
          </p:grpSpPr>
          <p:pic>
            <p:nvPicPr>
              <p:cNvPr id="45" name="Picture 44">
                <a:extLst>
                  <a:ext uri="{FF2B5EF4-FFF2-40B4-BE49-F238E27FC236}">
                    <a16:creationId xmlns:a16="http://schemas.microsoft.com/office/drawing/2014/main" id="{3CDE92BF-E710-9D4F-943D-37D7C51BD1B8}"/>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4105146" y="2080681"/>
                <a:ext cx="785006" cy="472334"/>
              </a:xfrm>
              <a:prstGeom prst="rect">
                <a:avLst/>
              </a:prstGeom>
            </p:spPr>
          </p:pic>
          <p:sp>
            <p:nvSpPr>
              <p:cNvPr id="70" name="TextBox 69">
                <a:extLst>
                  <a:ext uri="{FF2B5EF4-FFF2-40B4-BE49-F238E27FC236}">
                    <a16:creationId xmlns:a16="http://schemas.microsoft.com/office/drawing/2014/main" id="{060205B9-C146-BB44-AE38-E1C70E1DDA63}"/>
                  </a:ext>
                </a:extLst>
              </p:cNvPr>
              <p:cNvSpPr txBox="1"/>
              <p:nvPr userDrawn="1"/>
            </p:nvSpPr>
            <p:spPr>
              <a:xfrm>
                <a:off x="4012965" y="2524147"/>
                <a:ext cx="972000" cy="307777"/>
              </a:xfrm>
              <a:prstGeom prst="rect">
                <a:avLst/>
              </a:prstGeom>
              <a:noFill/>
            </p:spPr>
            <p:txBody>
              <a:bodyPr wrap="square" rtlCol="0">
                <a:spAutoFit/>
              </a:bodyPr>
              <a:lstStyle/>
              <a:p>
                <a:pPr algn="ctr"/>
                <a:r>
                  <a:rPr lang="en-GB" sz="700" dirty="0"/>
                  <a:t>Brunei Darussalam</a:t>
                </a:r>
              </a:p>
            </p:txBody>
          </p:sp>
        </p:grpSp>
        <p:grpSp>
          <p:nvGrpSpPr>
            <p:cNvPr id="75" name="Group 74">
              <a:extLst>
                <a:ext uri="{FF2B5EF4-FFF2-40B4-BE49-F238E27FC236}">
                  <a16:creationId xmlns:a16="http://schemas.microsoft.com/office/drawing/2014/main" id="{AA8CEADE-60F9-054E-BDED-61CFAEC4D442}"/>
                </a:ext>
              </a:extLst>
            </p:cNvPr>
            <p:cNvGrpSpPr/>
            <p:nvPr userDrawn="1"/>
          </p:nvGrpSpPr>
          <p:grpSpPr>
            <a:xfrm>
              <a:off x="4102109" y="2080681"/>
              <a:ext cx="791948" cy="643521"/>
              <a:chOff x="5687583" y="2080681"/>
              <a:chExt cx="791948" cy="643521"/>
            </a:xfrm>
          </p:grpSpPr>
          <p:pic>
            <p:nvPicPr>
              <p:cNvPr id="46" name="Picture 45">
                <a:extLst>
                  <a:ext uri="{FF2B5EF4-FFF2-40B4-BE49-F238E27FC236}">
                    <a16:creationId xmlns:a16="http://schemas.microsoft.com/office/drawing/2014/main" id="{81691BDB-7F00-EF4C-B21F-FBBC02192F2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694525" y="2080681"/>
                <a:ext cx="785006" cy="472334"/>
              </a:xfrm>
              <a:prstGeom prst="rect">
                <a:avLst/>
              </a:prstGeom>
            </p:spPr>
          </p:pic>
          <p:sp>
            <p:nvSpPr>
              <p:cNvPr id="71" name="TextBox 70">
                <a:extLst>
                  <a:ext uri="{FF2B5EF4-FFF2-40B4-BE49-F238E27FC236}">
                    <a16:creationId xmlns:a16="http://schemas.microsoft.com/office/drawing/2014/main" id="{FBC8C5EF-4871-544E-9E5E-6BD7D419C966}"/>
                  </a:ext>
                </a:extLst>
              </p:cNvPr>
              <p:cNvSpPr txBox="1"/>
              <p:nvPr userDrawn="1"/>
            </p:nvSpPr>
            <p:spPr>
              <a:xfrm>
                <a:off x="5687583" y="2524147"/>
                <a:ext cx="785006" cy="200055"/>
              </a:xfrm>
              <a:prstGeom prst="rect">
                <a:avLst/>
              </a:prstGeom>
              <a:noFill/>
            </p:spPr>
            <p:txBody>
              <a:bodyPr wrap="square" rtlCol="0">
                <a:spAutoFit/>
              </a:bodyPr>
              <a:lstStyle/>
              <a:p>
                <a:pPr algn="ctr"/>
                <a:r>
                  <a:rPr lang="en-GB" sz="700" dirty="0"/>
                  <a:t>Burundi</a:t>
                </a:r>
              </a:p>
            </p:txBody>
          </p:sp>
        </p:grpSp>
        <p:grpSp>
          <p:nvGrpSpPr>
            <p:cNvPr id="67" name="Group 66">
              <a:extLst>
                <a:ext uri="{FF2B5EF4-FFF2-40B4-BE49-F238E27FC236}">
                  <a16:creationId xmlns:a16="http://schemas.microsoft.com/office/drawing/2014/main" id="{F122A0F6-E79B-CE4F-A7DA-D7C1607F0C4A}"/>
                </a:ext>
              </a:extLst>
            </p:cNvPr>
            <p:cNvGrpSpPr/>
            <p:nvPr userDrawn="1"/>
          </p:nvGrpSpPr>
          <p:grpSpPr>
            <a:xfrm>
              <a:off x="5686355" y="2080681"/>
              <a:ext cx="791153" cy="643521"/>
              <a:chOff x="7295710" y="2080681"/>
              <a:chExt cx="791153" cy="643521"/>
            </a:xfrm>
          </p:grpSpPr>
          <p:pic>
            <p:nvPicPr>
              <p:cNvPr id="47" name="Picture 46">
                <a:extLst>
                  <a:ext uri="{FF2B5EF4-FFF2-40B4-BE49-F238E27FC236}">
                    <a16:creationId xmlns:a16="http://schemas.microsoft.com/office/drawing/2014/main" id="{CDFFF5C3-8DDA-D149-BAF4-6166D5A531F0}"/>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301857" y="2080681"/>
                <a:ext cx="785006" cy="472334"/>
              </a:xfrm>
              <a:prstGeom prst="rect">
                <a:avLst/>
              </a:prstGeom>
            </p:spPr>
          </p:pic>
          <p:sp>
            <p:nvSpPr>
              <p:cNvPr id="72" name="TextBox 71">
                <a:extLst>
                  <a:ext uri="{FF2B5EF4-FFF2-40B4-BE49-F238E27FC236}">
                    <a16:creationId xmlns:a16="http://schemas.microsoft.com/office/drawing/2014/main" id="{135F069D-31E4-014C-8B4D-ECC84466A2B7}"/>
                  </a:ext>
                </a:extLst>
              </p:cNvPr>
              <p:cNvSpPr txBox="1"/>
              <p:nvPr userDrawn="1"/>
            </p:nvSpPr>
            <p:spPr>
              <a:xfrm>
                <a:off x="7295710" y="2524147"/>
                <a:ext cx="785006" cy="200055"/>
              </a:xfrm>
              <a:prstGeom prst="rect">
                <a:avLst/>
              </a:prstGeom>
              <a:noFill/>
            </p:spPr>
            <p:txBody>
              <a:bodyPr wrap="square" rtlCol="0">
                <a:spAutoFit/>
              </a:bodyPr>
              <a:lstStyle/>
              <a:p>
                <a:pPr algn="ctr"/>
                <a:r>
                  <a:rPr lang="en-GB" sz="700" dirty="0"/>
                  <a:t>Canada</a:t>
                </a:r>
              </a:p>
            </p:txBody>
          </p:sp>
        </p:grpSp>
        <p:grpSp>
          <p:nvGrpSpPr>
            <p:cNvPr id="59" name="Group 58">
              <a:extLst>
                <a:ext uri="{FF2B5EF4-FFF2-40B4-BE49-F238E27FC236}">
                  <a16:creationId xmlns:a16="http://schemas.microsoft.com/office/drawing/2014/main" id="{B5852AD6-E7F4-6446-B2F5-A969B5E0BD15}"/>
                </a:ext>
              </a:extLst>
            </p:cNvPr>
            <p:cNvGrpSpPr/>
            <p:nvPr userDrawn="1"/>
          </p:nvGrpSpPr>
          <p:grpSpPr>
            <a:xfrm>
              <a:off x="7299181" y="2085766"/>
              <a:ext cx="790358" cy="643521"/>
              <a:chOff x="8907640" y="2085766"/>
              <a:chExt cx="790358" cy="643521"/>
            </a:xfrm>
          </p:grpSpPr>
          <p:pic>
            <p:nvPicPr>
              <p:cNvPr id="48" name="Picture 47">
                <a:extLst>
                  <a:ext uri="{FF2B5EF4-FFF2-40B4-BE49-F238E27FC236}">
                    <a16:creationId xmlns:a16="http://schemas.microsoft.com/office/drawing/2014/main" id="{BAFC71AA-FF5D-4044-806D-853C1D53608E}"/>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912992" y="2085766"/>
                <a:ext cx="785006" cy="472334"/>
              </a:xfrm>
              <a:prstGeom prst="rect">
                <a:avLst/>
              </a:prstGeom>
            </p:spPr>
          </p:pic>
          <p:sp>
            <p:nvSpPr>
              <p:cNvPr id="73" name="TextBox 72">
                <a:extLst>
                  <a:ext uri="{FF2B5EF4-FFF2-40B4-BE49-F238E27FC236}">
                    <a16:creationId xmlns:a16="http://schemas.microsoft.com/office/drawing/2014/main" id="{F9A8CCBC-A661-934D-94A7-35404A6615BE}"/>
                  </a:ext>
                </a:extLst>
              </p:cNvPr>
              <p:cNvSpPr txBox="1"/>
              <p:nvPr userDrawn="1"/>
            </p:nvSpPr>
            <p:spPr>
              <a:xfrm>
                <a:off x="8907640" y="2529232"/>
                <a:ext cx="785006" cy="200055"/>
              </a:xfrm>
              <a:prstGeom prst="rect">
                <a:avLst/>
              </a:prstGeom>
              <a:noFill/>
            </p:spPr>
            <p:txBody>
              <a:bodyPr wrap="square" rtlCol="0">
                <a:spAutoFit/>
              </a:bodyPr>
              <a:lstStyle/>
              <a:p>
                <a:pPr algn="ctr"/>
                <a:r>
                  <a:rPr lang="en-GB" sz="700" dirty="0"/>
                  <a:t>Chile</a:t>
                </a:r>
              </a:p>
            </p:txBody>
          </p:sp>
        </p:grpSp>
        <p:grpSp>
          <p:nvGrpSpPr>
            <p:cNvPr id="51" name="Group 50">
              <a:extLst>
                <a:ext uri="{FF2B5EF4-FFF2-40B4-BE49-F238E27FC236}">
                  <a16:creationId xmlns:a16="http://schemas.microsoft.com/office/drawing/2014/main" id="{7B3E4285-B124-5A4C-B039-EAB3E3C28C16}"/>
                </a:ext>
              </a:extLst>
            </p:cNvPr>
            <p:cNvGrpSpPr/>
            <p:nvPr userDrawn="1"/>
          </p:nvGrpSpPr>
          <p:grpSpPr>
            <a:xfrm>
              <a:off x="8919639" y="2076167"/>
              <a:ext cx="789560" cy="648035"/>
              <a:chOff x="10495000" y="2076167"/>
              <a:chExt cx="789560" cy="648035"/>
            </a:xfrm>
          </p:grpSpPr>
          <p:pic>
            <p:nvPicPr>
              <p:cNvPr id="49" name="Picture 48">
                <a:extLst>
                  <a:ext uri="{FF2B5EF4-FFF2-40B4-BE49-F238E27FC236}">
                    <a16:creationId xmlns:a16="http://schemas.microsoft.com/office/drawing/2014/main" id="{23A3E72B-47E9-B44F-9D58-555012A2A529}"/>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0499554" y="2076167"/>
                <a:ext cx="785006" cy="472334"/>
              </a:xfrm>
              <a:prstGeom prst="rect">
                <a:avLst/>
              </a:prstGeom>
            </p:spPr>
          </p:pic>
          <p:sp>
            <p:nvSpPr>
              <p:cNvPr id="74" name="TextBox 73">
                <a:extLst>
                  <a:ext uri="{FF2B5EF4-FFF2-40B4-BE49-F238E27FC236}">
                    <a16:creationId xmlns:a16="http://schemas.microsoft.com/office/drawing/2014/main" id="{3437713C-630B-9B4A-9CE1-DB238C3AE957}"/>
                  </a:ext>
                </a:extLst>
              </p:cNvPr>
              <p:cNvSpPr txBox="1"/>
              <p:nvPr userDrawn="1"/>
            </p:nvSpPr>
            <p:spPr>
              <a:xfrm>
                <a:off x="10495000" y="2524147"/>
                <a:ext cx="785006" cy="200055"/>
              </a:xfrm>
              <a:prstGeom prst="rect">
                <a:avLst/>
              </a:prstGeom>
              <a:noFill/>
            </p:spPr>
            <p:txBody>
              <a:bodyPr wrap="square" rtlCol="0">
                <a:spAutoFit/>
              </a:bodyPr>
              <a:lstStyle/>
              <a:p>
                <a:pPr algn="ctr"/>
                <a:r>
                  <a:rPr lang="en-GB" sz="700" dirty="0"/>
                  <a:t>China</a:t>
                </a:r>
              </a:p>
            </p:txBody>
          </p:sp>
        </p:grpSp>
      </p:grpSp>
      <p:grpSp>
        <p:nvGrpSpPr>
          <p:cNvPr id="163" name="Group 162">
            <a:extLst>
              <a:ext uri="{FF2B5EF4-FFF2-40B4-BE49-F238E27FC236}">
                <a16:creationId xmlns:a16="http://schemas.microsoft.com/office/drawing/2014/main" id="{8151DA59-EE89-F84D-8C4D-0167D7D398FE}"/>
              </a:ext>
            </a:extLst>
          </p:cNvPr>
          <p:cNvGrpSpPr/>
          <p:nvPr userDrawn="1"/>
        </p:nvGrpSpPr>
        <p:grpSpPr>
          <a:xfrm>
            <a:off x="940707" y="3528475"/>
            <a:ext cx="10355056" cy="650801"/>
            <a:chOff x="940707" y="3471497"/>
            <a:chExt cx="10355056" cy="650801"/>
          </a:xfrm>
        </p:grpSpPr>
        <p:grpSp>
          <p:nvGrpSpPr>
            <p:cNvPr id="127" name="Group 126">
              <a:extLst>
                <a:ext uri="{FF2B5EF4-FFF2-40B4-BE49-F238E27FC236}">
                  <a16:creationId xmlns:a16="http://schemas.microsoft.com/office/drawing/2014/main" id="{6D0AE4F3-85B0-7346-A2F7-A4BD9492C9EC}"/>
                </a:ext>
              </a:extLst>
            </p:cNvPr>
            <p:cNvGrpSpPr/>
            <p:nvPr userDrawn="1"/>
          </p:nvGrpSpPr>
          <p:grpSpPr>
            <a:xfrm>
              <a:off x="940707" y="3475153"/>
              <a:ext cx="791008" cy="642060"/>
              <a:chOff x="940707" y="3475153"/>
              <a:chExt cx="791008" cy="642060"/>
            </a:xfrm>
          </p:grpSpPr>
          <p:pic>
            <p:nvPicPr>
              <p:cNvPr id="12" name="Picture 11">
                <a:extLst>
                  <a:ext uri="{FF2B5EF4-FFF2-40B4-BE49-F238E27FC236}">
                    <a16:creationId xmlns:a16="http://schemas.microsoft.com/office/drawing/2014/main" id="{317D82D1-8A8B-F54D-8F60-5B14D927144E}"/>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946709" y="3475153"/>
                <a:ext cx="785006" cy="472334"/>
              </a:xfrm>
              <a:prstGeom prst="rect">
                <a:avLst/>
              </a:prstGeom>
            </p:spPr>
          </p:pic>
          <p:sp>
            <p:nvSpPr>
              <p:cNvPr id="84" name="TextBox 83">
                <a:extLst>
                  <a:ext uri="{FF2B5EF4-FFF2-40B4-BE49-F238E27FC236}">
                    <a16:creationId xmlns:a16="http://schemas.microsoft.com/office/drawing/2014/main" id="{4EEB89F5-6753-734A-A043-B9714B0CA042}"/>
                  </a:ext>
                </a:extLst>
              </p:cNvPr>
              <p:cNvSpPr txBox="1"/>
              <p:nvPr userDrawn="1"/>
            </p:nvSpPr>
            <p:spPr>
              <a:xfrm>
                <a:off x="940707" y="3917158"/>
                <a:ext cx="785006" cy="200055"/>
              </a:xfrm>
              <a:prstGeom prst="rect">
                <a:avLst/>
              </a:prstGeom>
              <a:noFill/>
            </p:spPr>
            <p:txBody>
              <a:bodyPr wrap="square" rtlCol="0">
                <a:spAutoFit/>
              </a:bodyPr>
              <a:lstStyle/>
              <a:p>
                <a:pPr algn="ctr"/>
                <a:r>
                  <a:rPr lang="en-GB" sz="700" dirty="0"/>
                  <a:t>Guyana</a:t>
                </a:r>
              </a:p>
            </p:txBody>
          </p:sp>
        </p:grpSp>
        <p:grpSp>
          <p:nvGrpSpPr>
            <p:cNvPr id="126" name="Group 125">
              <a:extLst>
                <a:ext uri="{FF2B5EF4-FFF2-40B4-BE49-F238E27FC236}">
                  <a16:creationId xmlns:a16="http://schemas.microsoft.com/office/drawing/2014/main" id="{90E8F2AB-8589-BC43-935C-F60E9D4CE64B}"/>
                </a:ext>
              </a:extLst>
            </p:cNvPr>
            <p:cNvGrpSpPr/>
            <p:nvPr userDrawn="1"/>
          </p:nvGrpSpPr>
          <p:grpSpPr>
            <a:xfrm>
              <a:off x="2535411" y="3475153"/>
              <a:ext cx="785006" cy="642060"/>
              <a:chOff x="2535411" y="3475153"/>
              <a:chExt cx="785006" cy="642060"/>
            </a:xfrm>
          </p:grpSpPr>
          <p:pic>
            <p:nvPicPr>
              <p:cNvPr id="13" name="Picture 12">
                <a:extLst>
                  <a:ext uri="{FF2B5EF4-FFF2-40B4-BE49-F238E27FC236}">
                    <a16:creationId xmlns:a16="http://schemas.microsoft.com/office/drawing/2014/main" id="{A5AA4E4B-AA70-CF4E-97CD-0884AB1DC84A}"/>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535411" y="3475153"/>
                <a:ext cx="785006" cy="472334"/>
              </a:xfrm>
              <a:prstGeom prst="rect">
                <a:avLst/>
              </a:prstGeom>
            </p:spPr>
          </p:pic>
          <p:sp>
            <p:nvSpPr>
              <p:cNvPr id="85" name="TextBox 84">
                <a:extLst>
                  <a:ext uri="{FF2B5EF4-FFF2-40B4-BE49-F238E27FC236}">
                    <a16:creationId xmlns:a16="http://schemas.microsoft.com/office/drawing/2014/main" id="{52C55A0E-0F1A-494A-917E-ACA98707DA25}"/>
                  </a:ext>
                </a:extLst>
              </p:cNvPr>
              <p:cNvSpPr txBox="1"/>
              <p:nvPr userDrawn="1"/>
            </p:nvSpPr>
            <p:spPr>
              <a:xfrm>
                <a:off x="2547063" y="3917158"/>
                <a:ext cx="760285" cy="200055"/>
              </a:xfrm>
              <a:prstGeom prst="rect">
                <a:avLst/>
              </a:prstGeom>
              <a:noFill/>
            </p:spPr>
            <p:txBody>
              <a:bodyPr wrap="square" rtlCol="0">
                <a:spAutoFit/>
              </a:bodyPr>
              <a:lstStyle/>
              <a:p>
                <a:pPr algn="ctr"/>
                <a:r>
                  <a:rPr lang="en-GB" sz="700" dirty="0"/>
                  <a:t>India</a:t>
                </a:r>
              </a:p>
            </p:txBody>
          </p:sp>
        </p:grpSp>
        <p:grpSp>
          <p:nvGrpSpPr>
            <p:cNvPr id="125" name="Group 124">
              <a:extLst>
                <a:ext uri="{FF2B5EF4-FFF2-40B4-BE49-F238E27FC236}">
                  <a16:creationId xmlns:a16="http://schemas.microsoft.com/office/drawing/2014/main" id="{8621B906-7BAD-D646-90BF-FFC7F87A1C3B}"/>
                </a:ext>
              </a:extLst>
            </p:cNvPr>
            <p:cNvGrpSpPr/>
            <p:nvPr userDrawn="1"/>
          </p:nvGrpSpPr>
          <p:grpSpPr>
            <a:xfrm>
              <a:off x="4109703" y="3475153"/>
              <a:ext cx="785006" cy="642060"/>
              <a:chOff x="4109703" y="3475153"/>
              <a:chExt cx="785006" cy="642060"/>
            </a:xfrm>
          </p:grpSpPr>
          <p:pic>
            <p:nvPicPr>
              <p:cNvPr id="14" name="Picture 13">
                <a:extLst>
                  <a:ext uri="{FF2B5EF4-FFF2-40B4-BE49-F238E27FC236}">
                    <a16:creationId xmlns:a16="http://schemas.microsoft.com/office/drawing/2014/main" id="{2EB9AFFC-E40A-C449-A297-D0F2ED70F5C3}"/>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109703" y="3475153"/>
                <a:ext cx="785006" cy="472334"/>
              </a:xfrm>
              <a:prstGeom prst="rect">
                <a:avLst/>
              </a:prstGeom>
            </p:spPr>
          </p:pic>
          <p:sp>
            <p:nvSpPr>
              <p:cNvPr id="86" name="TextBox 85">
                <a:extLst>
                  <a:ext uri="{FF2B5EF4-FFF2-40B4-BE49-F238E27FC236}">
                    <a16:creationId xmlns:a16="http://schemas.microsoft.com/office/drawing/2014/main" id="{EB444315-7801-714A-B343-69232735109D}"/>
                  </a:ext>
                </a:extLst>
              </p:cNvPr>
              <p:cNvSpPr txBox="1"/>
              <p:nvPr userDrawn="1"/>
            </p:nvSpPr>
            <p:spPr>
              <a:xfrm>
                <a:off x="4113187" y="3917158"/>
                <a:ext cx="780870" cy="200055"/>
              </a:xfrm>
              <a:prstGeom prst="rect">
                <a:avLst/>
              </a:prstGeom>
              <a:noFill/>
            </p:spPr>
            <p:txBody>
              <a:bodyPr wrap="square" rtlCol="0">
                <a:spAutoFit/>
              </a:bodyPr>
              <a:lstStyle/>
              <a:p>
                <a:pPr algn="ctr"/>
                <a:r>
                  <a:rPr lang="en-GB" sz="700" dirty="0"/>
                  <a:t>Jamaica</a:t>
                </a:r>
              </a:p>
            </p:txBody>
          </p:sp>
        </p:grpSp>
        <p:grpSp>
          <p:nvGrpSpPr>
            <p:cNvPr id="124" name="Group 123">
              <a:extLst>
                <a:ext uri="{FF2B5EF4-FFF2-40B4-BE49-F238E27FC236}">
                  <a16:creationId xmlns:a16="http://schemas.microsoft.com/office/drawing/2014/main" id="{07061207-5B9A-FF44-BE96-AF0DABE73501}"/>
                </a:ext>
              </a:extLst>
            </p:cNvPr>
            <p:cNvGrpSpPr/>
            <p:nvPr userDrawn="1"/>
          </p:nvGrpSpPr>
          <p:grpSpPr>
            <a:xfrm>
              <a:off x="5686355" y="3477107"/>
              <a:ext cx="802288" cy="640106"/>
              <a:chOff x="5686355" y="3477107"/>
              <a:chExt cx="802288" cy="640106"/>
            </a:xfrm>
          </p:grpSpPr>
          <p:pic>
            <p:nvPicPr>
              <p:cNvPr id="15" name="Picture 14">
                <a:extLst>
                  <a:ext uri="{FF2B5EF4-FFF2-40B4-BE49-F238E27FC236}">
                    <a16:creationId xmlns:a16="http://schemas.microsoft.com/office/drawing/2014/main" id="{9C04F0E6-C38B-9043-A1DF-E6108ED46570}"/>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703637" y="3477107"/>
                <a:ext cx="785006" cy="472334"/>
              </a:xfrm>
              <a:prstGeom prst="rect">
                <a:avLst/>
              </a:prstGeom>
            </p:spPr>
          </p:pic>
          <p:sp>
            <p:nvSpPr>
              <p:cNvPr id="87" name="TextBox 86">
                <a:extLst>
                  <a:ext uri="{FF2B5EF4-FFF2-40B4-BE49-F238E27FC236}">
                    <a16:creationId xmlns:a16="http://schemas.microsoft.com/office/drawing/2014/main" id="{E2AE3FC1-05AD-F54A-A595-0384A519EE6A}"/>
                  </a:ext>
                </a:extLst>
              </p:cNvPr>
              <p:cNvSpPr txBox="1"/>
              <p:nvPr userDrawn="1"/>
            </p:nvSpPr>
            <p:spPr>
              <a:xfrm>
                <a:off x="5686355" y="3917158"/>
                <a:ext cx="785006" cy="200055"/>
              </a:xfrm>
              <a:prstGeom prst="rect">
                <a:avLst/>
              </a:prstGeom>
              <a:noFill/>
            </p:spPr>
            <p:txBody>
              <a:bodyPr wrap="square" rtlCol="0">
                <a:spAutoFit/>
              </a:bodyPr>
              <a:lstStyle/>
              <a:p>
                <a:pPr algn="ctr"/>
                <a:r>
                  <a:rPr lang="en-GB" sz="700" dirty="0"/>
                  <a:t>Kenya</a:t>
                </a:r>
              </a:p>
            </p:txBody>
          </p:sp>
        </p:grpSp>
        <p:grpSp>
          <p:nvGrpSpPr>
            <p:cNvPr id="123" name="Group 122">
              <a:extLst>
                <a:ext uri="{FF2B5EF4-FFF2-40B4-BE49-F238E27FC236}">
                  <a16:creationId xmlns:a16="http://schemas.microsoft.com/office/drawing/2014/main" id="{CFB494E3-A9CC-2F49-8EAD-43FCAE9E8C0C}"/>
                </a:ext>
              </a:extLst>
            </p:cNvPr>
            <p:cNvGrpSpPr/>
            <p:nvPr userDrawn="1"/>
          </p:nvGrpSpPr>
          <p:grpSpPr>
            <a:xfrm>
              <a:off x="7294482" y="3471497"/>
              <a:ext cx="793793" cy="645716"/>
              <a:chOff x="7294482" y="3471497"/>
              <a:chExt cx="793793" cy="645716"/>
            </a:xfrm>
          </p:grpSpPr>
          <p:pic>
            <p:nvPicPr>
              <p:cNvPr id="16" name="Picture 15">
                <a:extLst>
                  <a:ext uri="{FF2B5EF4-FFF2-40B4-BE49-F238E27FC236}">
                    <a16:creationId xmlns:a16="http://schemas.microsoft.com/office/drawing/2014/main" id="{B8B1FEEA-D157-6C4B-8DD8-6E49B89116A4}"/>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7304702" y="3471497"/>
                <a:ext cx="783573" cy="472334"/>
              </a:xfrm>
              <a:prstGeom prst="rect">
                <a:avLst/>
              </a:prstGeom>
            </p:spPr>
          </p:pic>
          <p:sp>
            <p:nvSpPr>
              <p:cNvPr id="88" name="TextBox 87">
                <a:extLst>
                  <a:ext uri="{FF2B5EF4-FFF2-40B4-BE49-F238E27FC236}">
                    <a16:creationId xmlns:a16="http://schemas.microsoft.com/office/drawing/2014/main" id="{9A764482-A845-6E41-B29E-D55075B07BB8}"/>
                  </a:ext>
                </a:extLst>
              </p:cNvPr>
              <p:cNvSpPr txBox="1"/>
              <p:nvPr userDrawn="1"/>
            </p:nvSpPr>
            <p:spPr>
              <a:xfrm>
                <a:off x="7294482" y="3917158"/>
                <a:ext cx="785006" cy="200055"/>
              </a:xfrm>
              <a:prstGeom prst="rect">
                <a:avLst/>
              </a:prstGeom>
              <a:noFill/>
            </p:spPr>
            <p:txBody>
              <a:bodyPr wrap="square" rtlCol="0">
                <a:spAutoFit/>
              </a:bodyPr>
              <a:lstStyle/>
              <a:p>
                <a:pPr algn="ctr"/>
                <a:r>
                  <a:rPr lang="en-GB" sz="700" dirty="0"/>
                  <a:t>Malawi</a:t>
                </a:r>
              </a:p>
            </p:txBody>
          </p:sp>
        </p:grpSp>
        <p:grpSp>
          <p:nvGrpSpPr>
            <p:cNvPr id="122" name="Group 121">
              <a:extLst>
                <a:ext uri="{FF2B5EF4-FFF2-40B4-BE49-F238E27FC236}">
                  <a16:creationId xmlns:a16="http://schemas.microsoft.com/office/drawing/2014/main" id="{D182AA25-5842-EF49-A94B-213E48FED90A}"/>
                </a:ext>
              </a:extLst>
            </p:cNvPr>
            <p:cNvGrpSpPr/>
            <p:nvPr userDrawn="1"/>
          </p:nvGrpSpPr>
          <p:grpSpPr>
            <a:xfrm>
              <a:off x="8894837" y="3482192"/>
              <a:ext cx="809808" cy="640106"/>
              <a:chOff x="8906412" y="3482192"/>
              <a:chExt cx="809808" cy="640106"/>
            </a:xfrm>
          </p:grpSpPr>
          <p:pic>
            <p:nvPicPr>
              <p:cNvPr id="17" name="Picture 16">
                <a:extLst>
                  <a:ext uri="{FF2B5EF4-FFF2-40B4-BE49-F238E27FC236}">
                    <a16:creationId xmlns:a16="http://schemas.microsoft.com/office/drawing/2014/main" id="{79BF735D-5185-3344-B590-B5556D74C21A}"/>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8931214" y="3482192"/>
                <a:ext cx="785006" cy="472334"/>
              </a:xfrm>
              <a:prstGeom prst="rect">
                <a:avLst/>
              </a:prstGeom>
            </p:spPr>
          </p:pic>
          <p:sp>
            <p:nvSpPr>
              <p:cNvPr id="89" name="TextBox 88">
                <a:extLst>
                  <a:ext uri="{FF2B5EF4-FFF2-40B4-BE49-F238E27FC236}">
                    <a16:creationId xmlns:a16="http://schemas.microsoft.com/office/drawing/2014/main" id="{82C5C616-D16B-B74D-AAC7-A7E00F3D8797}"/>
                  </a:ext>
                </a:extLst>
              </p:cNvPr>
              <p:cNvSpPr txBox="1"/>
              <p:nvPr userDrawn="1"/>
            </p:nvSpPr>
            <p:spPr>
              <a:xfrm>
                <a:off x="8906412" y="3922243"/>
                <a:ext cx="785006" cy="200055"/>
              </a:xfrm>
              <a:prstGeom prst="rect">
                <a:avLst/>
              </a:prstGeom>
              <a:noFill/>
            </p:spPr>
            <p:txBody>
              <a:bodyPr wrap="square" rtlCol="0">
                <a:spAutoFit/>
              </a:bodyPr>
              <a:lstStyle/>
              <a:p>
                <a:pPr algn="ctr"/>
                <a:r>
                  <a:rPr lang="en-GB" sz="700" dirty="0"/>
                  <a:t>Malaysia</a:t>
                </a:r>
              </a:p>
            </p:txBody>
          </p:sp>
        </p:grpSp>
        <p:grpSp>
          <p:nvGrpSpPr>
            <p:cNvPr id="121" name="Group 120">
              <a:extLst>
                <a:ext uri="{FF2B5EF4-FFF2-40B4-BE49-F238E27FC236}">
                  <a16:creationId xmlns:a16="http://schemas.microsoft.com/office/drawing/2014/main" id="{1D429C44-E9D8-FC40-B45C-AB6ACBA3F4AC}"/>
                </a:ext>
              </a:extLst>
            </p:cNvPr>
            <p:cNvGrpSpPr/>
            <p:nvPr userDrawn="1"/>
          </p:nvGrpSpPr>
          <p:grpSpPr>
            <a:xfrm>
              <a:off x="10482197" y="3471497"/>
              <a:ext cx="813566" cy="645716"/>
              <a:chOff x="10493772" y="3471497"/>
              <a:chExt cx="813566" cy="645716"/>
            </a:xfrm>
          </p:grpSpPr>
          <p:pic>
            <p:nvPicPr>
              <p:cNvPr id="18" name="Picture 17">
                <a:extLst>
                  <a:ext uri="{FF2B5EF4-FFF2-40B4-BE49-F238E27FC236}">
                    <a16:creationId xmlns:a16="http://schemas.microsoft.com/office/drawing/2014/main" id="{4C4CFFED-7E22-9546-856A-48649EC49E1C}"/>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522332" y="3471497"/>
                <a:ext cx="785006" cy="472334"/>
              </a:xfrm>
              <a:prstGeom prst="rect">
                <a:avLst/>
              </a:prstGeom>
            </p:spPr>
          </p:pic>
          <p:sp>
            <p:nvSpPr>
              <p:cNvPr id="90" name="TextBox 89">
                <a:extLst>
                  <a:ext uri="{FF2B5EF4-FFF2-40B4-BE49-F238E27FC236}">
                    <a16:creationId xmlns:a16="http://schemas.microsoft.com/office/drawing/2014/main" id="{3C1D52B9-F4CB-064D-A73C-F8C053918B25}"/>
                  </a:ext>
                </a:extLst>
              </p:cNvPr>
              <p:cNvSpPr txBox="1"/>
              <p:nvPr userDrawn="1"/>
            </p:nvSpPr>
            <p:spPr>
              <a:xfrm>
                <a:off x="10493772" y="3917158"/>
                <a:ext cx="785006" cy="200055"/>
              </a:xfrm>
              <a:prstGeom prst="rect">
                <a:avLst/>
              </a:prstGeom>
              <a:noFill/>
            </p:spPr>
            <p:txBody>
              <a:bodyPr wrap="square" rtlCol="0">
                <a:spAutoFit/>
              </a:bodyPr>
              <a:lstStyle/>
              <a:p>
                <a:pPr algn="ctr"/>
                <a:r>
                  <a:rPr lang="en-GB" sz="700" dirty="0"/>
                  <a:t>Mauritius</a:t>
                </a:r>
              </a:p>
            </p:txBody>
          </p:sp>
        </p:grpSp>
      </p:grpSp>
      <p:grpSp>
        <p:nvGrpSpPr>
          <p:cNvPr id="164" name="Group 163">
            <a:extLst>
              <a:ext uri="{FF2B5EF4-FFF2-40B4-BE49-F238E27FC236}">
                <a16:creationId xmlns:a16="http://schemas.microsoft.com/office/drawing/2014/main" id="{7774D391-FC5D-D54B-9955-91DC35AEEA45}"/>
              </a:ext>
            </a:extLst>
          </p:cNvPr>
          <p:cNvGrpSpPr/>
          <p:nvPr userDrawn="1"/>
        </p:nvGrpSpPr>
        <p:grpSpPr>
          <a:xfrm>
            <a:off x="940707" y="4225682"/>
            <a:ext cx="10343853" cy="653989"/>
            <a:chOff x="940707" y="4182584"/>
            <a:chExt cx="10343853" cy="653989"/>
          </a:xfrm>
        </p:grpSpPr>
        <p:grpSp>
          <p:nvGrpSpPr>
            <p:cNvPr id="128" name="Group 127">
              <a:extLst>
                <a:ext uri="{FF2B5EF4-FFF2-40B4-BE49-F238E27FC236}">
                  <a16:creationId xmlns:a16="http://schemas.microsoft.com/office/drawing/2014/main" id="{DEC49A65-35FF-C34B-9809-393AAE3F8932}"/>
                </a:ext>
              </a:extLst>
            </p:cNvPr>
            <p:cNvGrpSpPr/>
            <p:nvPr userDrawn="1"/>
          </p:nvGrpSpPr>
          <p:grpSpPr>
            <a:xfrm>
              <a:off x="940707" y="4182584"/>
              <a:ext cx="791008" cy="648904"/>
              <a:chOff x="940707" y="4182584"/>
              <a:chExt cx="791008" cy="648904"/>
            </a:xfrm>
          </p:grpSpPr>
          <p:pic>
            <p:nvPicPr>
              <p:cNvPr id="20" name="Picture 19">
                <a:extLst>
                  <a:ext uri="{FF2B5EF4-FFF2-40B4-BE49-F238E27FC236}">
                    <a16:creationId xmlns:a16="http://schemas.microsoft.com/office/drawing/2014/main" id="{6CD2DAB1-4925-D14B-B4D6-2618AD0729B6}"/>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946709" y="4182584"/>
                <a:ext cx="785006" cy="472334"/>
              </a:xfrm>
              <a:prstGeom prst="rect">
                <a:avLst/>
              </a:prstGeom>
            </p:spPr>
          </p:pic>
          <p:sp>
            <p:nvSpPr>
              <p:cNvPr id="92" name="TextBox 91">
                <a:extLst>
                  <a:ext uri="{FF2B5EF4-FFF2-40B4-BE49-F238E27FC236}">
                    <a16:creationId xmlns:a16="http://schemas.microsoft.com/office/drawing/2014/main" id="{2437E422-5DFF-2849-9849-EAAB4949E240}"/>
                  </a:ext>
                </a:extLst>
              </p:cNvPr>
              <p:cNvSpPr txBox="1"/>
              <p:nvPr userDrawn="1"/>
            </p:nvSpPr>
            <p:spPr>
              <a:xfrm>
                <a:off x="940707" y="4631433"/>
                <a:ext cx="785006" cy="200055"/>
              </a:xfrm>
              <a:prstGeom prst="rect">
                <a:avLst/>
              </a:prstGeom>
              <a:noFill/>
            </p:spPr>
            <p:txBody>
              <a:bodyPr wrap="square" rtlCol="0">
                <a:spAutoFit/>
              </a:bodyPr>
              <a:lstStyle/>
              <a:p>
                <a:pPr algn="ctr"/>
                <a:r>
                  <a:rPr lang="en-GB" sz="700" dirty="0"/>
                  <a:t>Montserrat</a:t>
                </a:r>
              </a:p>
            </p:txBody>
          </p:sp>
        </p:grpSp>
        <p:grpSp>
          <p:nvGrpSpPr>
            <p:cNvPr id="129" name="Group 128">
              <a:extLst>
                <a:ext uri="{FF2B5EF4-FFF2-40B4-BE49-F238E27FC236}">
                  <a16:creationId xmlns:a16="http://schemas.microsoft.com/office/drawing/2014/main" id="{C49B8FBB-6367-F14C-AD25-B5CDE2033BB7}"/>
                </a:ext>
              </a:extLst>
            </p:cNvPr>
            <p:cNvGrpSpPr/>
            <p:nvPr userDrawn="1"/>
          </p:nvGrpSpPr>
          <p:grpSpPr>
            <a:xfrm>
              <a:off x="2531614" y="4182584"/>
              <a:ext cx="788803" cy="648904"/>
              <a:chOff x="2531614" y="4182584"/>
              <a:chExt cx="788803" cy="648904"/>
            </a:xfrm>
          </p:grpSpPr>
          <p:pic>
            <p:nvPicPr>
              <p:cNvPr id="21" name="Picture 20">
                <a:extLst>
                  <a:ext uri="{FF2B5EF4-FFF2-40B4-BE49-F238E27FC236}">
                    <a16:creationId xmlns:a16="http://schemas.microsoft.com/office/drawing/2014/main" id="{B707DD0D-9625-534E-9AC1-EC47A38F6F30}"/>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2531614" y="4182584"/>
                <a:ext cx="785006" cy="472334"/>
              </a:xfrm>
              <a:prstGeom prst="rect">
                <a:avLst/>
              </a:prstGeom>
            </p:spPr>
          </p:pic>
          <p:sp>
            <p:nvSpPr>
              <p:cNvPr id="93" name="TextBox 92">
                <a:extLst>
                  <a:ext uri="{FF2B5EF4-FFF2-40B4-BE49-F238E27FC236}">
                    <a16:creationId xmlns:a16="http://schemas.microsoft.com/office/drawing/2014/main" id="{DEFE8929-E40F-FD44-9D1E-57FA6810228E}"/>
                  </a:ext>
                </a:extLst>
              </p:cNvPr>
              <p:cNvSpPr txBox="1"/>
              <p:nvPr userDrawn="1"/>
            </p:nvSpPr>
            <p:spPr>
              <a:xfrm>
                <a:off x="2532999" y="4631433"/>
                <a:ext cx="787418" cy="200055"/>
              </a:xfrm>
              <a:prstGeom prst="rect">
                <a:avLst/>
              </a:prstGeom>
              <a:noFill/>
            </p:spPr>
            <p:txBody>
              <a:bodyPr wrap="square" rtlCol="0">
                <a:spAutoFit/>
              </a:bodyPr>
              <a:lstStyle/>
              <a:p>
                <a:pPr algn="ctr"/>
                <a:r>
                  <a:rPr lang="en-GB" sz="700" dirty="0"/>
                  <a:t>Myanmar</a:t>
                </a:r>
              </a:p>
            </p:txBody>
          </p:sp>
        </p:grpSp>
        <p:grpSp>
          <p:nvGrpSpPr>
            <p:cNvPr id="130" name="Group 129">
              <a:extLst>
                <a:ext uri="{FF2B5EF4-FFF2-40B4-BE49-F238E27FC236}">
                  <a16:creationId xmlns:a16="http://schemas.microsoft.com/office/drawing/2014/main" id="{9A3B4C91-2E3D-6040-A5A2-EB5584F94294}"/>
                </a:ext>
              </a:extLst>
            </p:cNvPr>
            <p:cNvGrpSpPr/>
            <p:nvPr userDrawn="1"/>
          </p:nvGrpSpPr>
          <p:grpSpPr>
            <a:xfrm>
              <a:off x="4102109" y="4182584"/>
              <a:ext cx="788853" cy="648904"/>
              <a:chOff x="4102109" y="4182584"/>
              <a:chExt cx="788853" cy="648904"/>
            </a:xfrm>
          </p:grpSpPr>
          <p:pic>
            <p:nvPicPr>
              <p:cNvPr id="22" name="Picture 21">
                <a:extLst>
                  <a:ext uri="{FF2B5EF4-FFF2-40B4-BE49-F238E27FC236}">
                    <a16:creationId xmlns:a16="http://schemas.microsoft.com/office/drawing/2014/main" id="{8A6F4234-21C0-D241-9465-983771505CBA}"/>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4102109" y="4182584"/>
                <a:ext cx="785006" cy="472334"/>
              </a:xfrm>
              <a:prstGeom prst="rect">
                <a:avLst/>
              </a:prstGeom>
            </p:spPr>
          </p:pic>
          <p:sp>
            <p:nvSpPr>
              <p:cNvPr id="94" name="TextBox 93">
                <a:extLst>
                  <a:ext uri="{FF2B5EF4-FFF2-40B4-BE49-F238E27FC236}">
                    <a16:creationId xmlns:a16="http://schemas.microsoft.com/office/drawing/2014/main" id="{66B458FB-5E72-6546-94A5-8B1F840EBD2F}"/>
                  </a:ext>
                </a:extLst>
              </p:cNvPr>
              <p:cNvSpPr txBox="1"/>
              <p:nvPr userDrawn="1"/>
            </p:nvSpPr>
            <p:spPr>
              <a:xfrm>
                <a:off x="4109051" y="4631433"/>
                <a:ext cx="781911" cy="200055"/>
              </a:xfrm>
              <a:prstGeom prst="rect">
                <a:avLst/>
              </a:prstGeom>
              <a:noFill/>
            </p:spPr>
            <p:txBody>
              <a:bodyPr wrap="square" rtlCol="0">
                <a:spAutoFit/>
              </a:bodyPr>
              <a:lstStyle/>
              <a:p>
                <a:pPr algn="ctr"/>
                <a:r>
                  <a:rPr lang="en-GB" sz="700" dirty="0"/>
                  <a:t>Nigeria</a:t>
                </a:r>
              </a:p>
            </p:txBody>
          </p:sp>
        </p:grpSp>
        <p:grpSp>
          <p:nvGrpSpPr>
            <p:cNvPr id="131" name="Group 130">
              <a:extLst>
                <a:ext uri="{FF2B5EF4-FFF2-40B4-BE49-F238E27FC236}">
                  <a16:creationId xmlns:a16="http://schemas.microsoft.com/office/drawing/2014/main" id="{B3E0BDDA-DC64-9941-850C-C55A0320E6A7}"/>
                </a:ext>
              </a:extLst>
            </p:cNvPr>
            <p:cNvGrpSpPr/>
            <p:nvPr userDrawn="1"/>
          </p:nvGrpSpPr>
          <p:grpSpPr>
            <a:xfrm>
              <a:off x="5686355" y="4182584"/>
              <a:ext cx="790897" cy="648904"/>
              <a:chOff x="5686355" y="4182584"/>
              <a:chExt cx="790897" cy="648904"/>
            </a:xfrm>
          </p:grpSpPr>
          <p:pic>
            <p:nvPicPr>
              <p:cNvPr id="23" name="Picture 22">
                <a:extLst>
                  <a:ext uri="{FF2B5EF4-FFF2-40B4-BE49-F238E27FC236}">
                    <a16:creationId xmlns:a16="http://schemas.microsoft.com/office/drawing/2014/main" id="{7FF3DB07-FEB8-4442-AF18-F3E407204F74}"/>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5692246" y="4182584"/>
                <a:ext cx="785006" cy="472334"/>
              </a:xfrm>
              <a:prstGeom prst="rect">
                <a:avLst/>
              </a:prstGeom>
            </p:spPr>
          </p:pic>
          <p:sp>
            <p:nvSpPr>
              <p:cNvPr id="95" name="TextBox 94">
                <a:extLst>
                  <a:ext uri="{FF2B5EF4-FFF2-40B4-BE49-F238E27FC236}">
                    <a16:creationId xmlns:a16="http://schemas.microsoft.com/office/drawing/2014/main" id="{EB757451-DFB5-9A47-9E85-7B26C5823360}"/>
                  </a:ext>
                </a:extLst>
              </p:cNvPr>
              <p:cNvSpPr txBox="1"/>
              <p:nvPr userDrawn="1"/>
            </p:nvSpPr>
            <p:spPr>
              <a:xfrm>
                <a:off x="5686355" y="4631433"/>
                <a:ext cx="785006" cy="200055"/>
              </a:xfrm>
              <a:prstGeom prst="rect">
                <a:avLst/>
              </a:prstGeom>
              <a:noFill/>
            </p:spPr>
            <p:txBody>
              <a:bodyPr wrap="square" rtlCol="0">
                <a:spAutoFit/>
              </a:bodyPr>
              <a:lstStyle/>
              <a:p>
                <a:pPr algn="ctr"/>
                <a:r>
                  <a:rPr lang="en-GB" sz="700" dirty="0"/>
                  <a:t>Pakistan</a:t>
                </a:r>
              </a:p>
            </p:txBody>
          </p:sp>
        </p:grpSp>
        <p:grpSp>
          <p:nvGrpSpPr>
            <p:cNvPr id="132" name="Group 131">
              <a:extLst>
                <a:ext uri="{FF2B5EF4-FFF2-40B4-BE49-F238E27FC236}">
                  <a16:creationId xmlns:a16="http://schemas.microsoft.com/office/drawing/2014/main" id="{3F52E9A3-F7EA-0E42-9561-9406E7F585C3}"/>
                </a:ext>
              </a:extLst>
            </p:cNvPr>
            <p:cNvGrpSpPr/>
            <p:nvPr userDrawn="1"/>
          </p:nvGrpSpPr>
          <p:grpSpPr>
            <a:xfrm>
              <a:off x="7140349" y="4182584"/>
              <a:ext cx="1093272" cy="644613"/>
              <a:chOff x="7140349" y="4182584"/>
              <a:chExt cx="1093272" cy="644613"/>
            </a:xfrm>
          </p:grpSpPr>
          <p:pic>
            <p:nvPicPr>
              <p:cNvPr id="24" name="Picture 23">
                <a:extLst>
                  <a:ext uri="{FF2B5EF4-FFF2-40B4-BE49-F238E27FC236}">
                    <a16:creationId xmlns:a16="http://schemas.microsoft.com/office/drawing/2014/main" id="{138CA3BF-0A6E-3540-A223-254817398FA8}"/>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7300336" y="4182584"/>
                <a:ext cx="785006" cy="472334"/>
              </a:xfrm>
              <a:prstGeom prst="rect">
                <a:avLst/>
              </a:prstGeom>
            </p:spPr>
          </p:pic>
          <p:sp>
            <p:nvSpPr>
              <p:cNvPr id="96" name="TextBox 95">
                <a:extLst>
                  <a:ext uri="{FF2B5EF4-FFF2-40B4-BE49-F238E27FC236}">
                    <a16:creationId xmlns:a16="http://schemas.microsoft.com/office/drawing/2014/main" id="{3FB7DE9B-CC60-AB4D-A91D-1E65E940B1F3}"/>
                  </a:ext>
                </a:extLst>
              </p:cNvPr>
              <p:cNvSpPr txBox="1"/>
              <p:nvPr userDrawn="1"/>
            </p:nvSpPr>
            <p:spPr>
              <a:xfrm>
                <a:off x="7140349" y="4627142"/>
                <a:ext cx="1093272" cy="200055"/>
              </a:xfrm>
              <a:prstGeom prst="rect">
                <a:avLst/>
              </a:prstGeom>
              <a:noFill/>
            </p:spPr>
            <p:txBody>
              <a:bodyPr wrap="square" rtlCol="0">
                <a:spAutoFit/>
              </a:bodyPr>
              <a:lstStyle/>
              <a:p>
                <a:pPr algn="ctr"/>
                <a:r>
                  <a:rPr lang="en-GB" sz="700" dirty="0"/>
                  <a:t>Papua New Guinea</a:t>
                </a:r>
              </a:p>
            </p:txBody>
          </p:sp>
        </p:grpSp>
        <p:grpSp>
          <p:nvGrpSpPr>
            <p:cNvPr id="133" name="Group 132">
              <a:extLst>
                <a:ext uri="{FF2B5EF4-FFF2-40B4-BE49-F238E27FC236}">
                  <a16:creationId xmlns:a16="http://schemas.microsoft.com/office/drawing/2014/main" id="{35E5BB85-7347-B242-8DF1-6B177EB5DDD8}"/>
                </a:ext>
              </a:extLst>
            </p:cNvPr>
            <p:cNvGrpSpPr/>
            <p:nvPr userDrawn="1"/>
          </p:nvGrpSpPr>
          <p:grpSpPr>
            <a:xfrm>
              <a:off x="8906412" y="4187669"/>
              <a:ext cx="790823" cy="648904"/>
              <a:chOff x="8906412" y="4187669"/>
              <a:chExt cx="790823" cy="648904"/>
            </a:xfrm>
          </p:grpSpPr>
          <p:pic>
            <p:nvPicPr>
              <p:cNvPr id="25" name="Picture 24">
                <a:extLst>
                  <a:ext uri="{FF2B5EF4-FFF2-40B4-BE49-F238E27FC236}">
                    <a16:creationId xmlns:a16="http://schemas.microsoft.com/office/drawing/2014/main" id="{C60FB054-4804-9640-905B-192737E8671C}"/>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8912229" y="4187669"/>
                <a:ext cx="785006" cy="472334"/>
              </a:xfrm>
              <a:prstGeom prst="rect">
                <a:avLst/>
              </a:prstGeom>
            </p:spPr>
          </p:pic>
          <p:sp>
            <p:nvSpPr>
              <p:cNvPr id="97" name="TextBox 96">
                <a:extLst>
                  <a:ext uri="{FF2B5EF4-FFF2-40B4-BE49-F238E27FC236}">
                    <a16:creationId xmlns:a16="http://schemas.microsoft.com/office/drawing/2014/main" id="{9C9514EA-7D04-E74D-8ED9-B4BBA6C86A4B}"/>
                  </a:ext>
                </a:extLst>
              </p:cNvPr>
              <p:cNvSpPr txBox="1"/>
              <p:nvPr userDrawn="1"/>
            </p:nvSpPr>
            <p:spPr>
              <a:xfrm>
                <a:off x="8906412" y="4636518"/>
                <a:ext cx="785006" cy="200055"/>
              </a:xfrm>
              <a:prstGeom prst="rect">
                <a:avLst/>
              </a:prstGeom>
              <a:noFill/>
            </p:spPr>
            <p:txBody>
              <a:bodyPr wrap="square" rtlCol="0">
                <a:spAutoFit/>
              </a:bodyPr>
              <a:lstStyle/>
              <a:p>
                <a:pPr algn="ctr"/>
                <a:r>
                  <a:rPr lang="en-GB" sz="700" dirty="0"/>
                  <a:t>Philippines</a:t>
                </a:r>
              </a:p>
            </p:txBody>
          </p:sp>
        </p:grpSp>
        <p:grpSp>
          <p:nvGrpSpPr>
            <p:cNvPr id="134" name="Group 133">
              <a:extLst>
                <a:ext uri="{FF2B5EF4-FFF2-40B4-BE49-F238E27FC236}">
                  <a16:creationId xmlns:a16="http://schemas.microsoft.com/office/drawing/2014/main" id="{FC832CF2-6BEC-034C-8D50-DB634BCAC8C7}"/>
                </a:ext>
              </a:extLst>
            </p:cNvPr>
            <p:cNvGrpSpPr/>
            <p:nvPr userDrawn="1"/>
          </p:nvGrpSpPr>
          <p:grpSpPr>
            <a:xfrm>
              <a:off x="10493772" y="4182584"/>
              <a:ext cx="790788" cy="648904"/>
              <a:chOff x="10493772" y="4182584"/>
              <a:chExt cx="790788" cy="648904"/>
            </a:xfrm>
          </p:grpSpPr>
          <p:pic>
            <p:nvPicPr>
              <p:cNvPr id="26" name="Picture 25">
                <a:extLst>
                  <a:ext uri="{FF2B5EF4-FFF2-40B4-BE49-F238E27FC236}">
                    <a16:creationId xmlns:a16="http://schemas.microsoft.com/office/drawing/2014/main" id="{C4D453A2-F21B-1443-90B4-73597F82FCE7}"/>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10499554" y="4182584"/>
                <a:ext cx="785006" cy="472334"/>
              </a:xfrm>
              <a:prstGeom prst="rect">
                <a:avLst/>
              </a:prstGeom>
            </p:spPr>
          </p:pic>
          <p:sp>
            <p:nvSpPr>
              <p:cNvPr id="98" name="TextBox 97">
                <a:extLst>
                  <a:ext uri="{FF2B5EF4-FFF2-40B4-BE49-F238E27FC236}">
                    <a16:creationId xmlns:a16="http://schemas.microsoft.com/office/drawing/2014/main" id="{2687C57E-9A05-3D44-96AB-C36AC783041D}"/>
                  </a:ext>
                </a:extLst>
              </p:cNvPr>
              <p:cNvSpPr txBox="1"/>
              <p:nvPr userDrawn="1"/>
            </p:nvSpPr>
            <p:spPr>
              <a:xfrm>
                <a:off x="10493772" y="4631433"/>
                <a:ext cx="785006" cy="200055"/>
              </a:xfrm>
              <a:prstGeom prst="rect">
                <a:avLst/>
              </a:prstGeom>
              <a:noFill/>
            </p:spPr>
            <p:txBody>
              <a:bodyPr wrap="square" rtlCol="0">
                <a:spAutoFit/>
              </a:bodyPr>
              <a:lstStyle/>
              <a:p>
                <a:pPr algn="ctr"/>
                <a:r>
                  <a:rPr lang="en-GB" sz="700" dirty="0"/>
                  <a:t>Rwanda</a:t>
                </a:r>
              </a:p>
            </p:txBody>
          </p:sp>
        </p:grpSp>
      </p:grpSp>
      <p:grpSp>
        <p:nvGrpSpPr>
          <p:cNvPr id="165" name="Group 164">
            <a:extLst>
              <a:ext uri="{FF2B5EF4-FFF2-40B4-BE49-F238E27FC236}">
                <a16:creationId xmlns:a16="http://schemas.microsoft.com/office/drawing/2014/main" id="{7216FA8D-C33B-7D46-AB2D-B4026F5D55B9}"/>
              </a:ext>
            </a:extLst>
          </p:cNvPr>
          <p:cNvGrpSpPr/>
          <p:nvPr userDrawn="1"/>
        </p:nvGrpSpPr>
        <p:grpSpPr>
          <a:xfrm>
            <a:off x="940707" y="4909586"/>
            <a:ext cx="10343853" cy="670617"/>
            <a:chOff x="940707" y="4876806"/>
            <a:chExt cx="10343853" cy="670617"/>
          </a:xfrm>
        </p:grpSpPr>
        <p:grpSp>
          <p:nvGrpSpPr>
            <p:cNvPr id="149" name="Group 148">
              <a:extLst>
                <a:ext uri="{FF2B5EF4-FFF2-40B4-BE49-F238E27FC236}">
                  <a16:creationId xmlns:a16="http://schemas.microsoft.com/office/drawing/2014/main" id="{649001AD-B737-9D4B-8A3F-F9DC2A5DF2BE}"/>
                </a:ext>
              </a:extLst>
            </p:cNvPr>
            <p:cNvGrpSpPr/>
            <p:nvPr userDrawn="1"/>
          </p:nvGrpSpPr>
          <p:grpSpPr>
            <a:xfrm>
              <a:off x="940707" y="4876806"/>
              <a:ext cx="796777" cy="665532"/>
              <a:chOff x="940707" y="4876806"/>
              <a:chExt cx="796777" cy="665532"/>
            </a:xfrm>
          </p:grpSpPr>
          <p:pic>
            <p:nvPicPr>
              <p:cNvPr id="28" name="Picture 27">
                <a:extLst>
                  <a:ext uri="{FF2B5EF4-FFF2-40B4-BE49-F238E27FC236}">
                    <a16:creationId xmlns:a16="http://schemas.microsoft.com/office/drawing/2014/main" id="{2190A611-E89C-A241-BBA4-8F45D7100901}"/>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952478" y="4876806"/>
                <a:ext cx="785006" cy="472334"/>
              </a:xfrm>
              <a:prstGeom prst="rect">
                <a:avLst/>
              </a:prstGeom>
            </p:spPr>
          </p:pic>
          <p:sp>
            <p:nvSpPr>
              <p:cNvPr id="100" name="TextBox 99">
                <a:extLst>
                  <a:ext uri="{FF2B5EF4-FFF2-40B4-BE49-F238E27FC236}">
                    <a16:creationId xmlns:a16="http://schemas.microsoft.com/office/drawing/2014/main" id="{4DA6EFD2-A420-6446-8DAD-025431240F37}"/>
                  </a:ext>
                </a:extLst>
              </p:cNvPr>
              <p:cNvSpPr txBox="1"/>
              <p:nvPr userDrawn="1"/>
            </p:nvSpPr>
            <p:spPr>
              <a:xfrm>
                <a:off x="940707" y="5342283"/>
                <a:ext cx="785006" cy="200055"/>
              </a:xfrm>
              <a:prstGeom prst="rect">
                <a:avLst/>
              </a:prstGeom>
              <a:noFill/>
            </p:spPr>
            <p:txBody>
              <a:bodyPr wrap="square" rtlCol="0">
                <a:spAutoFit/>
              </a:bodyPr>
              <a:lstStyle/>
              <a:p>
                <a:pPr algn="ctr"/>
                <a:r>
                  <a:rPr lang="en-GB" sz="700" dirty="0"/>
                  <a:t>Sierra Leone</a:t>
                </a:r>
              </a:p>
            </p:txBody>
          </p:sp>
        </p:grpSp>
        <p:grpSp>
          <p:nvGrpSpPr>
            <p:cNvPr id="148" name="Group 147">
              <a:extLst>
                <a:ext uri="{FF2B5EF4-FFF2-40B4-BE49-F238E27FC236}">
                  <a16:creationId xmlns:a16="http://schemas.microsoft.com/office/drawing/2014/main" id="{42CA2947-EAD8-A34F-86B6-E49746A6CC13}"/>
                </a:ext>
              </a:extLst>
            </p:cNvPr>
            <p:cNvGrpSpPr/>
            <p:nvPr userDrawn="1"/>
          </p:nvGrpSpPr>
          <p:grpSpPr>
            <a:xfrm>
              <a:off x="2493801" y="4876806"/>
              <a:ext cx="917529" cy="665532"/>
              <a:chOff x="2493801" y="4876806"/>
              <a:chExt cx="917529" cy="665532"/>
            </a:xfrm>
          </p:grpSpPr>
          <p:pic>
            <p:nvPicPr>
              <p:cNvPr id="29" name="Picture 28">
                <a:extLst>
                  <a:ext uri="{FF2B5EF4-FFF2-40B4-BE49-F238E27FC236}">
                    <a16:creationId xmlns:a16="http://schemas.microsoft.com/office/drawing/2014/main" id="{C15A8AA0-8D50-F547-980D-2864486B8C7A}"/>
                  </a:ext>
                </a:extLst>
              </p:cNvPr>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2536422" y="4876806"/>
                <a:ext cx="785006" cy="472334"/>
              </a:xfrm>
              <a:prstGeom prst="rect">
                <a:avLst/>
              </a:prstGeom>
            </p:spPr>
          </p:pic>
          <p:sp>
            <p:nvSpPr>
              <p:cNvPr id="101" name="TextBox 100">
                <a:extLst>
                  <a:ext uri="{FF2B5EF4-FFF2-40B4-BE49-F238E27FC236}">
                    <a16:creationId xmlns:a16="http://schemas.microsoft.com/office/drawing/2014/main" id="{B6B4EAFD-6BDB-AD4A-8C23-09B97C32F617}"/>
                  </a:ext>
                </a:extLst>
              </p:cNvPr>
              <p:cNvSpPr txBox="1"/>
              <p:nvPr userDrawn="1"/>
            </p:nvSpPr>
            <p:spPr>
              <a:xfrm>
                <a:off x="2493801" y="5342283"/>
                <a:ext cx="917529" cy="200055"/>
              </a:xfrm>
              <a:prstGeom prst="rect">
                <a:avLst/>
              </a:prstGeom>
              <a:noFill/>
            </p:spPr>
            <p:txBody>
              <a:bodyPr wrap="square" rtlCol="0">
                <a:spAutoFit/>
              </a:bodyPr>
              <a:lstStyle/>
              <a:p>
                <a:pPr algn="ctr"/>
                <a:r>
                  <a:rPr lang="en-GB" sz="700" dirty="0"/>
                  <a:t>Solomon Islands</a:t>
                </a:r>
              </a:p>
            </p:txBody>
          </p:sp>
        </p:grpSp>
        <p:grpSp>
          <p:nvGrpSpPr>
            <p:cNvPr id="146" name="Group 145">
              <a:extLst>
                <a:ext uri="{FF2B5EF4-FFF2-40B4-BE49-F238E27FC236}">
                  <a16:creationId xmlns:a16="http://schemas.microsoft.com/office/drawing/2014/main" id="{B3B77B69-7CDA-EE4E-952E-0DA5BCD3F9DC}"/>
                </a:ext>
              </a:extLst>
            </p:cNvPr>
            <p:cNvGrpSpPr/>
            <p:nvPr userDrawn="1"/>
          </p:nvGrpSpPr>
          <p:grpSpPr>
            <a:xfrm>
              <a:off x="4102109" y="4876806"/>
              <a:ext cx="800248" cy="665532"/>
              <a:chOff x="4102109" y="4876806"/>
              <a:chExt cx="800248" cy="665532"/>
            </a:xfrm>
          </p:grpSpPr>
          <p:pic>
            <p:nvPicPr>
              <p:cNvPr id="30" name="Picture 29">
                <a:extLst>
                  <a:ext uri="{FF2B5EF4-FFF2-40B4-BE49-F238E27FC236}">
                    <a16:creationId xmlns:a16="http://schemas.microsoft.com/office/drawing/2014/main" id="{6627D77B-D48E-8742-9029-230C2655B7BA}"/>
                  </a:ext>
                </a:extLst>
              </p:cNvPr>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4105956" y="4876806"/>
                <a:ext cx="785006" cy="472334"/>
              </a:xfrm>
              <a:prstGeom prst="rect">
                <a:avLst/>
              </a:prstGeom>
            </p:spPr>
          </p:pic>
          <p:sp>
            <p:nvSpPr>
              <p:cNvPr id="102" name="TextBox 101">
                <a:extLst>
                  <a:ext uri="{FF2B5EF4-FFF2-40B4-BE49-F238E27FC236}">
                    <a16:creationId xmlns:a16="http://schemas.microsoft.com/office/drawing/2014/main" id="{2BE2886A-6623-2C48-9C8B-28A3005D1F6D}"/>
                  </a:ext>
                </a:extLst>
              </p:cNvPr>
              <p:cNvSpPr txBox="1"/>
              <p:nvPr userDrawn="1"/>
            </p:nvSpPr>
            <p:spPr>
              <a:xfrm>
                <a:off x="4102109" y="5342283"/>
                <a:ext cx="800248" cy="200055"/>
              </a:xfrm>
              <a:prstGeom prst="rect">
                <a:avLst/>
              </a:prstGeom>
              <a:noFill/>
            </p:spPr>
            <p:txBody>
              <a:bodyPr wrap="square" rtlCol="0">
                <a:spAutoFit/>
              </a:bodyPr>
              <a:lstStyle/>
              <a:p>
                <a:pPr algn="ctr"/>
                <a:r>
                  <a:rPr lang="en-GB" sz="700" dirty="0"/>
                  <a:t>South Africa</a:t>
                </a:r>
              </a:p>
            </p:txBody>
          </p:sp>
        </p:grpSp>
        <p:grpSp>
          <p:nvGrpSpPr>
            <p:cNvPr id="138" name="Group 137">
              <a:extLst>
                <a:ext uri="{FF2B5EF4-FFF2-40B4-BE49-F238E27FC236}">
                  <a16:creationId xmlns:a16="http://schemas.microsoft.com/office/drawing/2014/main" id="{3B0CD4EA-4DFD-AC46-AACA-CD75F2CF474F}"/>
                </a:ext>
              </a:extLst>
            </p:cNvPr>
            <p:cNvGrpSpPr/>
            <p:nvPr userDrawn="1"/>
          </p:nvGrpSpPr>
          <p:grpSpPr>
            <a:xfrm>
              <a:off x="5695132" y="4876806"/>
              <a:ext cx="787804" cy="665532"/>
              <a:chOff x="5695132" y="4876806"/>
              <a:chExt cx="787804" cy="665532"/>
            </a:xfrm>
          </p:grpSpPr>
          <p:pic>
            <p:nvPicPr>
              <p:cNvPr id="31" name="Picture 30">
                <a:extLst>
                  <a:ext uri="{FF2B5EF4-FFF2-40B4-BE49-F238E27FC236}">
                    <a16:creationId xmlns:a16="http://schemas.microsoft.com/office/drawing/2014/main" id="{6A102033-9B9C-9A46-AE81-F46120CB77CE}"/>
                  </a:ext>
                </a:extLst>
              </p:cNvPr>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5695132" y="4876806"/>
                <a:ext cx="785006" cy="472334"/>
              </a:xfrm>
              <a:prstGeom prst="rect">
                <a:avLst/>
              </a:prstGeom>
            </p:spPr>
          </p:pic>
          <p:sp>
            <p:nvSpPr>
              <p:cNvPr id="103" name="TextBox 102">
                <a:extLst>
                  <a:ext uri="{FF2B5EF4-FFF2-40B4-BE49-F238E27FC236}">
                    <a16:creationId xmlns:a16="http://schemas.microsoft.com/office/drawing/2014/main" id="{C0BA2C3A-F625-F643-8A8A-B03383DD94FE}"/>
                  </a:ext>
                </a:extLst>
              </p:cNvPr>
              <p:cNvSpPr txBox="1"/>
              <p:nvPr userDrawn="1"/>
            </p:nvSpPr>
            <p:spPr>
              <a:xfrm>
                <a:off x="5697930" y="5342283"/>
                <a:ext cx="785006" cy="200055"/>
              </a:xfrm>
              <a:prstGeom prst="rect">
                <a:avLst/>
              </a:prstGeom>
              <a:noFill/>
            </p:spPr>
            <p:txBody>
              <a:bodyPr wrap="square" rtlCol="0">
                <a:spAutoFit/>
              </a:bodyPr>
              <a:lstStyle/>
              <a:p>
                <a:pPr algn="ctr"/>
                <a:r>
                  <a:rPr lang="en-GB" sz="700" dirty="0"/>
                  <a:t>Sri Lanka </a:t>
                </a:r>
              </a:p>
            </p:txBody>
          </p:sp>
        </p:grpSp>
        <p:grpSp>
          <p:nvGrpSpPr>
            <p:cNvPr id="137" name="Group 136">
              <a:extLst>
                <a:ext uri="{FF2B5EF4-FFF2-40B4-BE49-F238E27FC236}">
                  <a16:creationId xmlns:a16="http://schemas.microsoft.com/office/drawing/2014/main" id="{01CD5113-BF58-4C44-BF72-F84EF04CF09C}"/>
                </a:ext>
              </a:extLst>
            </p:cNvPr>
            <p:cNvGrpSpPr/>
            <p:nvPr userDrawn="1"/>
          </p:nvGrpSpPr>
          <p:grpSpPr>
            <a:xfrm>
              <a:off x="7302261" y="4876806"/>
              <a:ext cx="785006" cy="661241"/>
              <a:chOff x="7302261" y="4876806"/>
              <a:chExt cx="785006" cy="661241"/>
            </a:xfrm>
          </p:grpSpPr>
          <p:pic>
            <p:nvPicPr>
              <p:cNvPr id="32" name="Picture 31">
                <a:extLst>
                  <a:ext uri="{FF2B5EF4-FFF2-40B4-BE49-F238E27FC236}">
                    <a16:creationId xmlns:a16="http://schemas.microsoft.com/office/drawing/2014/main" id="{57F111DF-D5BB-EF47-B756-C49482116DFA}"/>
                  </a:ext>
                </a:extLst>
              </p:cNvPr>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7302261" y="4876806"/>
                <a:ext cx="785006" cy="472334"/>
              </a:xfrm>
              <a:prstGeom prst="rect">
                <a:avLst/>
              </a:prstGeom>
            </p:spPr>
          </p:pic>
          <p:sp>
            <p:nvSpPr>
              <p:cNvPr id="104" name="TextBox 103">
                <a:extLst>
                  <a:ext uri="{FF2B5EF4-FFF2-40B4-BE49-F238E27FC236}">
                    <a16:creationId xmlns:a16="http://schemas.microsoft.com/office/drawing/2014/main" id="{27A6C0E9-9E4D-AF46-97C8-F6B9A556E3E7}"/>
                  </a:ext>
                </a:extLst>
              </p:cNvPr>
              <p:cNvSpPr txBox="1"/>
              <p:nvPr userDrawn="1"/>
            </p:nvSpPr>
            <p:spPr>
              <a:xfrm>
                <a:off x="7308862" y="5337992"/>
                <a:ext cx="770626" cy="200055"/>
              </a:xfrm>
              <a:prstGeom prst="rect">
                <a:avLst/>
              </a:prstGeom>
              <a:noFill/>
            </p:spPr>
            <p:txBody>
              <a:bodyPr wrap="square" rtlCol="0">
                <a:spAutoFit/>
              </a:bodyPr>
              <a:lstStyle/>
              <a:p>
                <a:pPr algn="ctr"/>
                <a:r>
                  <a:rPr lang="en-GB" sz="700" dirty="0"/>
                  <a:t>St Helena*</a:t>
                </a:r>
              </a:p>
            </p:txBody>
          </p:sp>
        </p:grpSp>
        <p:grpSp>
          <p:nvGrpSpPr>
            <p:cNvPr id="136" name="Group 135">
              <a:extLst>
                <a:ext uri="{FF2B5EF4-FFF2-40B4-BE49-F238E27FC236}">
                  <a16:creationId xmlns:a16="http://schemas.microsoft.com/office/drawing/2014/main" id="{E719EA0C-5D72-614F-BAB3-2022A87310FF}"/>
                </a:ext>
              </a:extLst>
            </p:cNvPr>
            <p:cNvGrpSpPr/>
            <p:nvPr userDrawn="1"/>
          </p:nvGrpSpPr>
          <p:grpSpPr>
            <a:xfrm>
              <a:off x="8906412" y="4881891"/>
              <a:ext cx="791787" cy="665532"/>
              <a:chOff x="8906412" y="4881891"/>
              <a:chExt cx="791787" cy="665532"/>
            </a:xfrm>
          </p:grpSpPr>
          <p:pic>
            <p:nvPicPr>
              <p:cNvPr id="33" name="Picture 32">
                <a:extLst>
                  <a:ext uri="{FF2B5EF4-FFF2-40B4-BE49-F238E27FC236}">
                    <a16:creationId xmlns:a16="http://schemas.microsoft.com/office/drawing/2014/main" id="{A6A5803F-EE97-CA4F-BADF-5454560F548B}"/>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8913193" y="4881891"/>
                <a:ext cx="785006" cy="472334"/>
              </a:xfrm>
              <a:prstGeom prst="rect">
                <a:avLst/>
              </a:prstGeom>
            </p:spPr>
          </p:pic>
          <p:sp>
            <p:nvSpPr>
              <p:cNvPr id="105" name="TextBox 104">
                <a:extLst>
                  <a:ext uri="{FF2B5EF4-FFF2-40B4-BE49-F238E27FC236}">
                    <a16:creationId xmlns:a16="http://schemas.microsoft.com/office/drawing/2014/main" id="{1AAF723C-3291-6E49-9788-DF6BE0534E17}"/>
                  </a:ext>
                </a:extLst>
              </p:cNvPr>
              <p:cNvSpPr txBox="1"/>
              <p:nvPr userDrawn="1"/>
            </p:nvSpPr>
            <p:spPr>
              <a:xfrm>
                <a:off x="8906412" y="5347368"/>
                <a:ext cx="785006" cy="200055"/>
              </a:xfrm>
              <a:prstGeom prst="rect">
                <a:avLst/>
              </a:prstGeom>
              <a:noFill/>
            </p:spPr>
            <p:txBody>
              <a:bodyPr wrap="square" rtlCol="0">
                <a:spAutoFit/>
              </a:bodyPr>
              <a:lstStyle/>
              <a:p>
                <a:pPr algn="ctr"/>
                <a:r>
                  <a:rPr lang="en-GB" sz="700" dirty="0"/>
                  <a:t>Switzerland</a:t>
                </a:r>
              </a:p>
            </p:txBody>
          </p:sp>
        </p:grpSp>
        <p:grpSp>
          <p:nvGrpSpPr>
            <p:cNvPr id="135" name="Group 134">
              <a:extLst>
                <a:ext uri="{FF2B5EF4-FFF2-40B4-BE49-F238E27FC236}">
                  <a16:creationId xmlns:a16="http://schemas.microsoft.com/office/drawing/2014/main" id="{66C0CFA1-6406-6A49-AE66-05582E03D3FF}"/>
                </a:ext>
              </a:extLst>
            </p:cNvPr>
            <p:cNvGrpSpPr/>
            <p:nvPr userDrawn="1"/>
          </p:nvGrpSpPr>
          <p:grpSpPr>
            <a:xfrm>
              <a:off x="10493772" y="4876806"/>
              <a:ext cx="790788" cy="665532"/>
              <a:chOff x="10493772" y="4876806"/>
              <a:chExt cx="790788" cy="665532"/>
            </a:xfrm>
          </p:grpSpPr>
          <p:pic>
            <p:nvPicPr>
              <p:cNvPr id="34" name="Picture 33">
                <a:extLst>
                  <a:ext uri="{FF2B5EF4-FFF2-40B4-BE49-F238E27FC236}">
                    <a16:creationId xmlns:a16="http://schemas.microsoft.com/office/drawing/2014/main" id="{09A12A4B-003E-E948-BC65-6F51F1DB9B30}"/>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10499554" y="4876806"/>
                <a:ext cx="785006" cy="472334"/>
              </a:xfrm>
              <a:prstGeom prst="rect">
                <a:avLst/>
              </a:prstGeom>
            </p:spPr>
          </p:pic>
          <p:sp>
            <p:nvSpPr>
              <p:cNvPr id="106" name="TextBox 105">
                <a:extLst>
                  <a:ext uri="{FF2B5EF4-FFF2-40B4-BE49-F238E27FC236}">
                    <a16:creationId xmlns:a16="http://schemas.microsoft.com/office/drawing/2014/main" id="{47395397-18E4-AD46-9D56-521A7CC3B81A}"/>
                  </a:ext>
                </a:extLst>
              </p:cNvPr>
              <p:cNvSpPr txBox="1"/>
              <p:nvPr userDrawn="1"/>
            </p:nvSpPr>
            <p:spPr>
              <a:xfrm>
                <a:off x="10493772" y="5342283"/>
                <a:ext cx="785006" cy="200055"/>
              </a:xfrm>
              <a:prstGeom prst="rect">
                <a:avLst/>
              </a:prstGeom>
              <a:noFill/>
            </p:spPr>
            <p:txBody>
              <a:bodyPr wrap="square" rtlCol="0">
                <a:spAutoFit/>
              </a:bodyPr>
              <a:lstStyle/>
              <a:p>
                <a:pPr algn="ctr"/>
                <a:r>
                  <a:rPr lang="en-GB" sz="700" dirty="0"/>
                  <a:t>Tanzania</a:t>
                </a:r>
              </a:p>
            </p:txBody>
          </p:sp>
        </p:grpSp>
      </p:grpSp>
      <p:grpSp>
        <p:nvGrpSpPr>
          <p:cNvPr id="166" name="Group 165">
            <a:extLst>
              <a:ext uri="{FF2B5EF4-FFF2-40B4-BE49-F238E27FC236}">
                <a16:creationId xmlns:a16="http://schemas.microsoft.com/office/drawing/2014/main" id="{9B8927C6-73B8-634D-929C-180CCF7BB0F1}"/>
              </a:ext>
            </a:extLst>
          </p:cNvPr>
          <p:cNvGrpSpPr/>
          <p:nvPr userDrawn="1"/>
        </p:nvGrpSpPr>
        <p:grpSpPr>
          <a:xfrm>
            <a:off x="907440" y="5616973"/>
            <a:ext cx="10388323" cy="650349"/>
            <a:chOff x="907440" y="5588176"/>
            <a:chExt cx="10388323" cy="650349"/>
          </a:xfrm>
        </p:grpSpPr>
        <p:grpSp>
          <p:nvGrpSpPr>
            <p:cNvPr id="150" name="Group 149">
              <a:extLst>
                <a:ext uri="{FF2B5EF4-FFF2-40B4-BE49-F238E27FC236}">
                  <a16:creationId xmlns:a16="http://schemas.microsoft.com/office/drawing/2014/main" id="{BE092D97-A507-9C4D-9C54-9E57698DE098}"/>
                </a:ext>
              </a:extLst>
            </p:cNvPr>
            <p:cNvGrpSpPr/>
            <p:nvPr userDrawn="1"/>
          </p:nvGrpSpPr>
          <p:grpSpPr>
            <a:xfrm>
              <a:off x="907440" y="5588176"/>
              <a:ext cx="865780" cy="645264"/>
              <a:chOff x="907440" y="5588176"/>
              <a:chExt cx="865780" cy="645264"/>
            </a:xfrm>
          </p:grpSpPr>
          <p:pic>
            <p:nvPicPr>
              <p:cNvPr id="36" name="Picture 35">
                <a:extLst>
                  <a:ext uri="{FF2B5EF4-FFF2-40B4-BE49-F238E27FC236}">
                    <a16:creationId xmlns:a16="http://schemas.microsoft.com/office/drawing/2014/main" id="{32B3F295-BC0D-CF4C-B811-3AC2E22C4E99}"/>
                  </a:ext>
                </a:extLst>
              </p:cNvPr>
              <p:cNvPicPr>
                <a:picLocks noChangeAspect="1"/>
              </p:cNvPicPr>
              <p:nvPr userDrawn="1"/>
            </p:nvPicPr>
            <p:blipFill>
              <a:blip r:embed="rId38" cstate="email">
                <a:extLst>
                  <a:ext uri="{28A0092B-C50C-407E-A947-70E740481C1C}">
                    <a14:useLocalDpi xmlns:a14="http://schemas.microsoft.com/office/drawing/2010/main"/>
                  </a:ext>
                </a:extLst>
              </a:blip>
              <a:stretch>
                <a:fillRect/>
              </a:stretch>
            </p:blipFill>
            <p:spPr>
              <a:xfrm>
                <a:off x="952478" y="5588176"/>
                <a:ext cx="785006" cy="472335"/>
              </a:xfrm>
              <a:prstGeom prst="rect">
                <a:avLst/>
              </a:prstGeom>
            </p:spPr>
          </p:pic>
          <p:sp>
            <p:nvSpPr>
              <p:cNvPr id="108" name="TextBox 107">
                <a:extLst>
                  <a:ext uri="{FF2B5EF4-FFF2-40B4-BE49-F238E27FC236}">
                    <a16:creationId xmlns:a16="http://schemas.microsoft.com/office/drawing/2014/main" id="{97B63ECC-C775-254E-A283-B6F8E2962E4E}"/>
                  </a:ext>
                </a:extLst>
              </p:cNvPr>
              <p:cNvSpPr txBox="1"/>
              <p:nvPr userDrawn="1"/>
            </p:nvSpPr>
            <p:spPr>
              <a:xfrm>
                <a:off x="907440" y="6033385"/>
                <a:ext cx="865780" cy="200055"/>
              </a:xfrm>
              <a:prstGeom prst="rect">
                <a:avLst/>
              </a:prstGeom>
              <a:noFill/>
            </p:spPr>
            <p:txBody>
              <a:bodyPr wrap="square" rtlCol="0">
                <a:spAutoFit/>
              </a:bodyPr>
              <a:lstStyle/>
              <a:p>
                <a:pPr algn="ctr"/>
                <a:r>
                  <a:rPr lang="en-GB" sz="700" dirty="0"/>
                  <a:t>The Netherlands</a:t>
                </a:r>
              </a:p>
            </p:txBody>
          </p:sp>
        </p:grpSp>
        <p:grpSp>
          <p:nvGrpSpPr>
            <p:cNvPr id="151" name="Group 150">
              <a:extLst>
                <a:ext uri="{FF2B5EF4-FFF2-40B4-BE49-F238E27FC236}">
                  <a16:creationId xmlns:a16="http://schemas.microsoft.com/office/drawing/2014/main" id="{797EA994-2050-1245-BB72-5A987FC9B7BF}"/>
                </a:ext>
              </a:extLst>
            </p:cNvPr>
            <p:cNvGrpSpPr/>
            <p:nvPr userDrawn="1"/>
          </p:nvGrpSpPr>
          <p:grpSpPr>
            <a:xfrm>
              <a:off x="2439330" y="5588176"/>
              <a:ext cx="972000" cy="645264"/>
              <a:chOff x="2439330" y="5588176"/>
              <a:chExt cx="972000" cy="645264"/>
            </a:xfrm>
          </p:grpSpPr>
          <p:pic>
            <p:nvPicPr>
              <p:cNvPr id="37" name="Picture 36">
                <a:extLst>
                  <a:ext uri="{FF2B5EF4-FFF2-40B4-BE49-F238E27FC236}">
                    <a16:creationId xmlns:a16="http://schemas.microsoft.com/office/drawing/2014/main" id="{883078B2-2A84-F147-B837-B8FBEDB25560}"/>
                  </a:ext>
                </a:extLst>
              </p:cNvPr>
              <p:cNvPicPr>
                <a:picLocks noChangeAspect="1"/>
              </p:cNvPicPr>
              <p:nvPr userDrawn="1"/>
            </p:nvPicPr>
            <p:blipFill>
              <a:blip r:embed="rId39" cstate="email">
                <a:extLst>
                  <a:ext uri="{28A0092B-C50C-407E-A947-70E740481C1C}">
                    <a14:useLocalDpi xmlns:a14="http://schemas.microsoft.com/office/drawing/2010/main"/>
                  </a:ext>
                </a:extLst>
              </a:blip>
              <a:stretch>
                <a:fillRect/>
              </a:stretch>
            </p:blipFill>
            <p:spPr>
              <a:xfrm>
                <a:off x="2537531" y="5588176"/>
                <a:ext cx="778353" cy="472335"/>
              </a:xfrm>
              <a:prstGeom prst="rect">
                <a:avLst/>
              </a:prstGeom>
            </p:spPr>
          </p:pic>
          <p:sp>
            <p:nvSpPr>
              <p:cNvPr id="109" name="TextBox 108">
                <a:extLst>
                  <a:ext uri="{FF2B5EF4-FFF2-40B4-BE49-F238E27FC236}">
                    <a16:creationId xmlns:a16="http://schemas.microsoft.com/office/drawing/2014/main" id="{4E7DCCAD-2A45-3A42-85D3-77A8058D8E75}"/>
                  </a:ext>
                </a:extLst>
              </p:cNvPr>
              <p:cNvSpPr txBox="1"/>
              <p:nvPr userDrawn="1"/>
            </p:nvSpPr>
            <p:spPr>
              <a:xfrm>
                <a:off x="2439330" y="6033385"/>
                <a:ext cx="972000" cy="200055"/>
              </a:xfrm>
              <a:prstGeom prst="rect">
                <a:avLst/>
              </a:prstGeom>
              <a:noFill/>
            </p:spPr>
            <p:txBody>
              <a:bodyPr wrap="square" rtlCol="0">
                <a:spAutoFit/>
              </a:bodyPr>
              <a:lstStyle/>
              <a:p>
                <a:pPr algn="ctr"/>
                <a:r>
                  <a:rPr lang="en-GB" sz="700" dirty="0"/>
                  <a:t>Trinidad &amp; Tobago</a:t>
                </a:r>
              </a:p>
            </p:txBody>
          </p:sp>
        </p:grpSp>
        <p:grpSp>
          <p:nvGrpSpPr>
            <p:cNvPr id="152" name="Group 151">
              <a:extLst>
                <a:ext uri="{FF2B5EF4-FFF2-40B4-BE49-F238E27FC236}">
                  <a16:creationId xmlns:a16="http://schemas.microsoft.com/office/drawing/2014/main" id="{838C3B0B-27F0-6245-8266-06FBBA69B188}"/>
                </a:ext>
              </a:extLst>
            </p:cNvPr>
            <p:cNvGrpSpPr/>
            <p:nvPr userDrawn="1"/>
          </p:nvGrpSpPr>
          <p:grpSpPr>
            <a:xfrm>
              <a:off x="4105956" y="5588176"/>
              <a:ext cx="785006" cy="645264"/>
              <a:chOff x="4105956" y="5588176"/>
              <a:chExt cx="785006" cy="645264"/>
            </a:xfrm>
          </p:grpSpPr>
          <p:pic>
            <p:nvPicPr>
              <p:cNvPr id="38" name="Picture 37">
                <a:extLst>
                  <a:ext uri="{FF2B5EF4-FFF2-40B4-BE49-F238E27FC236}">
                    <a16:creationId xmlns:a16="http://schemas.microsoft.com/office/drawing/2014/main" id="{952C8A08-B150-0348-9F80-48712DBCFBFB}"/>
                  </a:ext>
                </a:extLst>
              </p:cNvPr>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4105956" y="5588176"/>
                <a:ext cx="785006" cy="472335"/>
              </a:xfrm>
              <a:prstGeom prst="rect">
                <a:avLst/>
              </a:prstGeom>
            </p:spPr>
          </p:pic>
          <p:sp>
            <p:nvSpPr>
              <p:cNvPr id="110" name="TextBox 109">
                <a:extLst>
                  <a:ext uri="{FF2B5EF4-FFF2-40B4-BE49-F238E27FC236}">
                    <a16:creationId xmlns:a16="http://schemas.microsoft.com/office/drawing/2014/main" id="{18E12DAC-E458-7F4B-9BE8-189BEFDBB4BA}"/>
                  </a:ext>
                </a:extLst>
              </p:cNvPr>
              <p:cNvSpPr txBox="1"/>
              <p:nvPr userDrawn="1"/>
            </p:nvSpPr>
            <p:spPr>
              <a:xfrm>
                <a:off x="4109050" y="6033385"/>
                <a:ext cx="776489" cy="200055"/>
              </a:xfrm>
              <a:prstGeom prst="rect">
                <a:avLst/>
              </a:prstGeom>
              <a:noFill/>
            </p:spPr>
            <p:txBody>
              <a:bodyPr wrap="square" rtlCol="0">
                <a:spAutoFit/>
              </a:bodyPr>
              <a:lstStyle/>
              <a:p>
                <a:pPr algn="ctr"/>
                <a:r>
                  <a:rPr lang="en-GB" sz="700" dirty="0"/>
                  <a:t>Uganda</a:t>
                </a:r>
              </a:p>
            </p:txBody>
          </p:sp>
        </p:grpSp>
        <p:grpSp>
          <p:nvGrpSpPr>
            <p:cNvPr id="153" name="Group 152">
              <a:extLst>
                <a:ext uri="{FF2B5EF4-FFF2-40B4-BE49-F238E27FC236}">
                  <a16:creationId xmlns:a16="http://schemas.microsoft.com/office/drawing/2014/main" id="{17F19E7D-9269-DF43-B685-09F71D37C162}"/>
                </a:ext>
              </a:extLst>
            </p:cNvPr>
            <p:cNvGrpSpPr/>
            <p:nvPr userDrawn="1"/>
          </p:nvGrpSpPr>
          <p:grpSpPr>
            <a:xfrm>
              <a:off x="5681033" y="5588176"/>
              <a:ext cx="816548" cy="640827"/>
              <a:chOff x="5681033" y="5588176"/>
              <a:chExt cx="816548" cy="640827"/>
            </a:xfrm>
          </p:grpSpPr>
          <p:pic>
            <p:nvPicPr>
              <p:cNvPr id="39" name="Picture 38">
                <a:extLst>
                  <a:ext uri="{FF2B5EF4-FFF2-40B4-BE49-F238E27FC236}">
                    <a16:creationId xmlns:a16="http://schemas.microsoft.com/office/drawing/2014/main" id="{B63B9F0E-A874-4E44-A68A-D730D5FB478E}"/>
                  </a:ext>
                </a:extLst>
              </p:cNvPr>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5691806" y="5588176"/>
                <a:ext cx="785006" cy="472335"/>
              </a:xfrm>
              <a:prstGeom prst="rect">
                <a:avLst/>
              </a:prstGeom>
            </p:spPr>
          </p:pic>
          <p:sp>
            <p:nvSpPr>
              <p:cNvPr id="111" name="TextBox 110">
                <a:extLst>
                  <a:ext uri="{FF2B5EF4-FFF2-40B4-BE49-F238E27FC236}">
                    <a16:creationId xmlns:a16="http://schemas.microsoft.com/office/drawing/2014/main" id="{F2DC07E8-A6C2-C54E-A63C-3A890265E6E6}"/>
                  </a:ext>
                </a:extLst>
              </p:cNvPr>
              <p:cNvSpPr txBox="1"/>
              <p:nvPr userDrawn="1"/>
            </p:nvSpPr>
            <p:spPr>
              <a:xfrm>
                <a:off x="5681033" y="6028948"/>
                <a:ext cx="816548" cy="200055"/>
              </a:xfrm>
              <a:prstGeom prst="rect">
                <a:avLst/>
              </a:prstGeom>
              <a:noFill/>
            </p:spPr>
            <p:txBody>
              <a:bodyPr wrap="square" rtlCol="0">
                <a:spAutoFit/>
              </a:bodyPr>
              <a:lstStyle/>
              <a:p>
                <a:pPr algn="ctr"/>
                <a:r>
                  <a:rPr lang="en-GB" sz="700" dirty="0"/>
                  <a:t>United Kingdom</a:t>
                </a:r>
              </a:p>
            </p:txBody>
          </p:sp>
        </p:grpSp>
        <p:grpSp>
          <p:nvGrpSpPr>
            <p:cNvPr id="154" name="Group 153">
              <a:extLst>
                <a:ext uri="{FF2B5EF4-FFF2-40B4-BE49-F238E27FC236}">
                  <a16:creationId xmlns:a16="http://schemas.microsoft.com/office/drawing/2014/main" id="{3275A73E-E36A-6047-8CBF-BA530F7ABE1A}"/>
                </a:ext>
              </a:extLst>
            </p:cNvPr>
            <p:cNvGrpSpPr/>
            <p:nvPr userDrawn="1"/>
          </p:nvGrpSpPr>
          <p:grpSpPr>
            <a:xfrm>
              <a:off x="7300044" y="5588176"/>
              <a:ext cx="786819" cy="640973"/>
              <a:chOff x="7300044" y="5588176"/>
              <a:chExt cx="786819" cy="640973"/>
            </a:xfrm>
          </p:grpSpPr>
          <p:pic>
            <p:nvPicPr>
              <p:cNvPr id="40" name="Picture 39">
                <a:extLst>
                  <a:ext uri="{FF2B5EF4-FFF2-40B4-BE49-F238E27FC236}">
                    <a16:creationId xmlns:a16="http://schemas.microsoft.com/office/drawing/2014/main" id="{F3A16C49-1CBF-7B40-9C43-036B8275834A}"/>
                  </a:ext>
                </a:extLst>
              </p:cNvPr>
              <p:cNvPicPr>
                <a:picLocks noChangeAspect="1"/>
              </p:cNvPicPr>
              <p:nvPr userDrawn="1"/>
            </p:nvPicPr>
            <p:blipFill>
              <a:blip r:embed="rId42" cstate="email">
                <a:extLst>
                  <a:ext uri="{28A0092B-C50C-407E-A947-70E740481C1C}">
                    <a14:useLocalDpi xmlns:a14="http://schemas.microsoft.com/office/drawing/2010/main"/>
                  </a:ext>
                </a:extLst>
              </a:blip>
              <a:stretch>
                <a:fillRect/>
              </a:stretch>
            </p:blipFill>
            <p:spPr>
              <a:xfrm>
                <a:off x="7300044" y="5588176"/>
                <a:ext cx="785006" cy="472335"/>
              </a:xfrm>
              <a:prstGeom prst="rect">
                <a:avLst/>
              </a:prstGeom>
            </p:spPr>
          </p:pic>
          <p:sp>
            <p:nvSpPr>
              <p:cNvPr id="112" name="TextBox 111">
                <a:extLst>
                  <a:ext uri="{FF2B5EF4-FFF2-40B4-BE49-F238E27FC236}">
                    <a16:creationId xmlns:a16="http://schemas.microsoft.com/office/drawing/2014/main" id="{4DD00D00-4194-A24D-BEA3-645953CE9124}"/>
                  </a:ext>
                </a:extLst>
              </p:cNvPr>
              <p:cNvSpPr txBox="1"/>
              <p:nvPr userDrawn="1"/>
            </p:nvSpPr>
            <p:spPr>
              <a:xfrm>
                <a:off x="7308862" y="6029094"/>
                <a:ext cx="778001" cy="200055"/>
              </a:xfrm>
              <a:prstGeom prst="rect">
                <a:avLst/>
              </a:prstGeom>
              <a:noFill/>
            </p:spPr>
            <p:txBody>
              <a:bodyPr wrap="square" rtlCol="0">
                <a:spAutoFit/>
              </a:bodyPr>
              <a:lstStyle/>
              <a:p>
                <a:pPr algn="ctr"/>
                <a:r>
                  <a:rPr lang="en-GB" sz="700" dirty="0"/>
                  <a:t>Vietnam</a:t>
                </a:r>
              </a:p>
            </p:txBody>
          </p:sp>
        </p:grpSp>
        <p:grpSp>
          <p:nvGrpSpPr>
            <p:cNvPr id="155" name="Group 154">
              <a:extLst>
                <a:ext uri="{FF2B5EF4-FFF2-40B4-BE49-F238E27FC236}">
                  <a16:creationId xmlns:a16="http://schemas.microsoft.com/office/drawing/2014/main" id="{51533DDF-175E-BD44-972A-C4BA41219118}"/>
                </a:ext>
              </a:extLst>
            </p:cNvPr>
            <p:cNvGrpSpPr/>
            <p:nvPr userDrawn="1"/>
          </p:nvGrpSpPr>
          <p:grpSpPr>
            <a:xfrm>
              <a:off x="8912085" y="5593261"/>
              <a:ext cx="796318" cy="645264"/>
              <a:chOff x="8912085" y="5593261"/>
              <a:chExt cx="796318" cy="645264"/>
            </a:xfrm>
          </p:grpSpPr>
          <p:pic>
            <p:nvPicPr>
              <p:cNvPr id="41" name="Picture 40">
                <a:extLst>
                  <a:ext uri="{FF2B5EF4-FFF2-40B4-BE49-F238E27FC236}">
                    <a16:creationId xmlns:a16="http://schemas.microsoft.com/office/drawing/2014/main" id="{A92B8583-9F9A-B341-B2DD-076465B74C8D}"/>
                  </a:ext>
                </a:extLst>
              </p:cNvPr>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8912085" y="5593261"/>
                <a:ext cx="785006" cy="472335"/>
              </a:xfrm>
              <a:prstGeom prst="rect">
                <a:avLst/>
              </a:prstGeom>
            </p:spPr>
          </p:pic>
          <p:sp>
            <p:nvSpPr>
              <p:cNvPr id="113" name="TextBox 112">
                <a:extLst>
                  <a:ext uri="{FF2B5EF4-FFF2-40B4-BE49-F238E27FC236}">
                    <a16:creationId xmlns:a16="http://schemas.microsoft.com/office/drawing/2014/main" id="{5953FF91-0341-684C-834C-07B3F33F512A}"/>
                  </a:ext>
                </a:extLst>
              </p:cNvPr>
              <p:cNvSpPr txBox="1"/>
              <p:nvPr userDrawn="1"/>
            </p:nvSpPr>
            <p:spPr>
              <a:xfrm>
                <a:off x="8923397" y="6038470"/>
                <a:ext cx="785006" cy="200055"/>
              </a:xfrm>
              <a:prstGeom prst="rect">
                <a:avLst/>
              </a:prstGeom>
              <a:noFill/>
            </p:spPr>
            <p:txBody>
              <a:bodyPr wrap="square" rtlCol="0">
                <a:spAutoFit/>
              </a:bodyPr>
              <a:lstStyle/>
              <a:p>
                <a:pPr algn="ctr"/>
                <a:r>
                  <a:rPr lang="en-GB" sz="700" dirty="0"/>
                  <a:t>Zambia</a:t>
                </a:r>
              </a:p>
            </p:txBody>
          </p:sp>
        </p:grpSp>
        <p:grpSp>
          <p:nvGrpSpPr>
            <p:cNvPr id="156" name="Group 155">
              <a:extLst>
                <a:ext uri="{FF2B5EF4-FFF2-40B4-BE49-F238E27FC236}">
                  <a16:creationId xmlns:a16="http://schemas.microsoft.com/office/drawing/2014/main" id="{25887AB0-D303-1649-AB12-BEE250CEE455}"/>
                </a:ext>
              </a:extLst>
            </p:cNvPr>
            <p:cNvGrpSpPr/>
            <p:nvPr userDrawn="1"/>
          </p:nvGrpSpPr>
          <p:grpSpPr>
            <a:xfrm>
              <a:off x="10499554" y="5588176"/>
              <a:ext cx="796209" cy="645264"/>
              <a:chOff x="10499554" y="5588176"/>
              <a:chExt cx="796209" cy="645264"/>
            </a:xfrm>
          </p:grpSpPr>
          <p:pic>
            <p:nvPicPr>
              <p:cNvPr id="42" name="Picture 41">
                <a:extLst>
                  <a:ext uri="{FF2B5EF4-FFF2-40B4-BE49-F238E27FC236}">
                    <a16:creationId xmlns:a16="http://schemas.microsoft.com/office/drawing/2014/main" id="{0968F083-D582-8F46-B48B-6751B5F33C02}"/>
                  </a:ext>
                </a:extLst>
              </p:cNvPr>
              <p:cNvPicPr>
                <a:picLocks noChangeAspect="1"/>
              </p:cNvPicPr>
              <p:nvPr userDrawn="1"/>
            </p:nvPicPr>
            <p:blipFill>
              <a:blip r:embed="rId44" cstate="email">
                <a:extLst>
                  <a:ext uri="{28A0092B-C50C-407E-A947-70E740481C1C}">
                    <a14:useLocalDpi xmlns:a14="http://schemas.microsoft.com/office/drawing/2010/main"/>
                  </a:ext>
                </a:extLst>
              </a:blip>
              <a:stretch>
                <a:fillRect/>
              </a:stretch>
            </p:blipFill>
            <p:spPr>
              <a:xfrm>
                <a:off x="10499554" y="5588176"/>
                <a:ext cx="785006" cy="472335"/>
              </a:xfrm>
              <a:prstGeom prst="rect">
                <a:avLst/>
              </a:prstGeom>
            </p:spPr>
          </p:pic>
          <p:sp>
            <p:nvSpPr>
              <p:cNvPr id="114" name="TextBox 113">
                <a:extLst>
                  <a:ext uri="{FF2B5EF4-FFF2-40B4-BE49-F238E27FC236}">
                    <a16:creationId xmlns:a16="http://schemas.microsoft.com/office/drawing/2014/main" id="{507FF089-8F3A-4742-A9B8-4C0B07E0EAD8}"/>
                  </a:ext>
                </a:extLst>
              </p:cNvPr>
              <p:cNvSpPr txBox="1"/>
              <p:nvPr userDrawn="1"/>
            </p:nvSpPr>
            <p:spPr>
              <a:xfrm>
                <a:off x="10510757" y="6033385"/>
                <a:ext cx="785006" cy="200055"/>
              </a:xfrm>
              <a:prstGeom prst="rect">
                <a:avLst/>
              </a:prstGeom>
              <a:noFill/>
            </p:spPr>
            <p:txBody>
              <a:bodyPr wrap="square" rtlCol="0">
                <a:spAutoFit/>
              </a:bodyPr>
              <a:lstStyle/>
              <a:p>
                <a:pPr algn="ctr"/>
                <a:r>
                  <a:rPr lang="en-GB" sz="700" dirty="0"/>
                  <a:t>Zimbabwe</a:t>
                </a:r>
              </a:p>
            </p:txBody>
          </p:sp>
        </p:grpSp>
      </p:grpSp>
      <p:sp>
        <p:nvSpPr>
          <p:cNvPr id="147" name="Title 1">
            <a:extLst>
              <a:ext uri="{FF2B5EF4-FFF2-40B4-BE49-F238E27FC236}">
                <a16:creationId xmlns:a16="http://schemas.microsoft.com/office/drawing/2014/main" id="{ABB7F47D-A9C1-FE49-B071-70AF28AC643B}"/>
              </a:ext>
            </a:extLst>
          </p:cNvPr>
          <p:cNvSpPr txBox="1">
            <a:spLocks/>
          </p:cNvSpPr>
          <p:nvPr userDrawn="1"/>
        </p:nvSpPr>
        <p:spPr>
          <a:xfrm>
            <a:off x="838800" y="640800"/>
            <a:ext cx="10515600" cy="7605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Our member countries</a:t>
            </a:r>
          </a:p>
        </p:txBody>
      </p:sp>
      <p:grpSp>
        <p:nvGrpSpPr>
          <p:cNvPr id="162" name="Group 161">
            <a:extLst>
              <a:ext uri="{FF2B5EF4-FFF2-40B4-BE49-F238E27FC236}">
                <a16:creationId xmlns:a16="http://schemas.microsoft.com/office/drawing/2014/main" id="{19B53FBC-95F3-484F-ABE3-BDD899BDB30E}"/>
              </a:ext>
            </a:extLst>
          </p:cNvPr>
          <p:cNvGrpSpPr/>
          <p:nvPr userDrawn="1"/>
        </p:nvGrpSpPr>
        <p:grpSpPr>
          <a:xfrm>
            <a:off x="936424" y="2829322"/>
            <a:ext cx="10348136" cy="658852"/>
            <a:chOff x="936424" y="2776285"/>
            <a:chExt cx="10348136" cy="658852"/>
          </a:xfrm>
        </p:grpSpPr>
        <p:grpSp>
          <p:nvGrpSpPr>
            <p:cNvPr id="115" name="Group 114">
              <a:extLst>
                <a:ext uri="{FF2B5EF4-FFF2-40B4-BE49-F238E27FC236}">
                  <a16:creationId xmlns:a16="http://schemas.microsoft.com/office/drawing/2014/main" id="{BFC4A66F-CA82-4249-BFBF-3B50C0C2A80B}"/>
                </a:ext>
              </a:extLst>
            </p:cNvPr>
            <p:cNvGrpSpPr/>
            <p:nvPr userDrawn="1"/>
          </p:nvGrpSpPr>
          <p:grpSpPr>
            <a:xfrm>
              <a:off x="936424" y="2776965"/>
              <a:ext cx="785006" cy="647237"/>
              <a:chOff x="2535409" y="2776965"/>
              <a:chExt cx="785006" cy="647237"/>
            </a:xfrm>
          </p:grpSpPr>
          <p:pic>
            <p:nvPicPr>
              <p:cNvPr id="5" name="Picture 4">
                <a:extLst>
                  <a:ext uri="{FF2B5EF4-FFF2-40B4-BE49-F238E27FC236}">
                    <a16:creationId xmlns:a16="http://schemas.microsoft.com/office/drawing/2014/main" id="{000DDD2B-DAA8-5B4C-80E0-B3AD54322B94}"/>
                  </a:ext>
                </a:extLst>
              </p:cNvPr>
              <p:cNvPicPr>
                <a:picLocks noChangeAspect="1"/>
              </p:cNvPicPr>
              <p:nvPr userDrawn="1"/>
            </p:nvPicPr>
            <p:blipFill>
              <a:blip r:embed="rId45" cstate="email">
                <a:extLst>
                  <a:ext uri="{28A0092B-C50C-407E-A947-70E740481C1C}">
                    <a14:useLocalDpi xmlns:a14="http://schemas.microsoft.com/office/drawing/2010/main"/>
                  </a:ext>
                </a:extLst>
              </a:blip>
              <a:stretch>
                <a:fillRect/>
              </a:stretch>
            </p:blipFill>
            <p:spPr>
              <a:xfrm>
                <a:off x="2535409" y="2776965"/>
                <a:ext cx="785006" cy="472334"/>
              </a:xfrm>
              <a:prstGeom prst="rect">
                <a:avLst/>
              </a:prstGeom>
            </p:spPr>
          </p:pic>
          <p:sp>
            <p:nvSpPr>
              <p:cNvPr id="77" name="TextBox 76">
                <a:extLst>
                  <a:ext uri="{FF2B5EF4-FFF2-40B4-BE49-F238E27FC236}">
                    <a16:creationId xmlns:a16="http://schemas.microsoft.com/office/drawing/2014/main" id="{48A9DE1E-DCEC-6444-AFCB-04A2386A814B}"/>
                  </a:ext>
                </a:extLst>
              </p:cNvPr>
              <p:cNvSpPr txBox="1"/>
              <p:nvPr userDrawn="1"/>
            </p:nvSpPr>
            <p:spPr>
              <a:xfrm>
                <a:off x="2539691" y="3224147"/>
                <a:ext cx="780723" cy="200055"/>
              </a:xfrm>
              <a:prstGeom prst="rect">
                <a:avLst/>
              </a:prstGeom>
              <a:noFill/>
            </p:spPr>
            <p:txBody>
              <a:bodyPr wrap="square" rtlCol="0">
                <a:spAutoFit/>
              </a:bodyPr>
              <a:lstStyle/>
              <a:p>
                <a:pPr algn="ctr"/>
                <a:r>
                  <a:rPr lang="en-GB" sz="700" dirty="0"/>
                  <a:t>Cote d’Ivoire</a:t>
                </a:r>
              </a:p>
            </p:txBody>
          </p:sp>
        </p:grpSp>
        <p:grpSp>
          <p:nvGrpSpPr>
            <p:cNvPr id="116" name="Group 115">
              <a:extLst>
                <a:ext uri="{FF2B5EF4-FFF2-40B4-BE49-F238E27FC236}">
                  <a16:creationId xmlns:a16="http://schemas.microsoft.com/office/drawing/2014/main" id="{FCD03CA5-6AA7-4E44-BD2B-FFD2F479CC5B}"/>
                </a:ext>
              </a:extLst>
            </p:cNvPr>
            <p:cNvGrpSpPr/>
            <p:nvPr userDrawn="1"/>
          </p:nvGrpSpPr>
          <p:grpSpPr>
            <a:xfrm>
              <a:off x="2527749" y="2776285"/>
              <a:ext cx="785007" cy="647917"/>
              <a:chOff x="4105145" y="2776285"/>
              <a:chExt cx="785007" cy="647917"/>
            </a:xfrm>
          </p:grpSpPr>
          <p:pic>
            <p:nvPicPr>
              <p:cNvPr id="6" name="Picture 5">
                <a:extLst>
                  <a:ext uri="{FF2B5EF4-FFF2-40B4-BE49-F238E27FC236}">
                    <a16:creationId xmlns:a16="http://schemas.microsoft.com/office/drawing/2014/main" id="{1C88FE54-BC58-D149-97AC-6F430D1C5148}"/>
                  </a:ext>
                </a:extLst>
              </p:cNvPr>
              <p:cNvPicPr>
                <a:picLocks noChangeAspect="1"/>
              </p:cNvPicPr>
              <p:nvPr userDrawn="1"/>
            </p:nvPicPr>
            <p:blipFill>
              <a:blip r:embed="rId46" cstate="email">
                <a:extLst>
                  <a:ext uri="{28A0092B-C50C-407E-A947-70E740481C1C}">
                    <a14:useLocalDpi xmlns:a14="http://schemas.microsoft.com/office/drawing/2010/main"/>
                  </a:ext>
                </a:extLst>
              </a:blip>
              <a:stretch>
                <a:fillRect/>
              </a:stretch>
            </p:blipFill>
            <p:spPr>
              <a:xfrm>
                <a:off x="4105146" y="2776285"/>
                <a:ext cx="785006" cy="472334"/>
              </a:xfrm>
              <a:prstGeom prst="rect">
                <a:avLst/>
              </a:prstGeom>
            </p:spPr>
          </p:pic>
          <p:sp>
            <p:nvSpPr>
              <p:cNvPr id="78" name="TextBox 77">
                <a:extLst>
                  <a:ext uri="{FF2B5EF4-FFF2-40B4-BE49-F238E27FC236}">
                    <a16:creationId xmlns:a16="http://schemas.microsoft.com/office/drawing/2014/main" id="{3DDD69D0-9054-C947-8E87-F0441897E52B}"/>
                  </a:ext>
                </a:extLst>
              </p:cNvPr>
              <p:cNvSpPr txBox="1"/>
              <p:nvPr userDrawn="1"/>
            </p:nvSpPr>
            <p:spPr>
              <a:xfrm>
                <a:off x="4105145" y="3224147"/>
                <a:ext cx="772005" cy="200055"/>
              </a:xfrm>
              <a:prstGeom prst="rect">
                <a:avLst/>
              </a:prstGeom>
              <a:noFill/>
            </p:spPr>
            <p:txBody>
              <a:bodyPr wrap="square" rtlCol="0">
                <a:spAutoFit/>
              </a:bodyPr>
              <a:lstStyle/>
              <a:p>
                <a:pPr algn="ctr"/>
                <a:r>
                  <a:rPr lang="en-GB" sz="700" dirty="0"/>
                  <a:t>Cyprus</a:t>
                </a:r>
              </a:p>
            </p:txBody>
          </p:sp>
        </p:grpSp>
        <p:grpSp>
          <p:nvGrpSpPr>
            <p:cNvPr id="117" name="Group 116">
              <a:extLst>
                <a:ext uri="{FF2B5EF4-FFF2-40B4-BE49-F238E27FC236}">
                  <a16:creationId xmlns:a16="http://schemas.microsoft.com/office/drawing/2014/main" id="{18CBA13F-5F5A-A640-949B-AFF7609B0E1D}"/>
                </a:ext>
              </a:extLst>
            </p:cNvPr>
            <p:cNvGrpSpPr/>
            <p:nvPr userDrawn="1"/>
          </p:nvGrpSpPr>
          <p:grpSpPr>
            <a:xfrm>
              <a:off x="4102109" y="2776287"/>
              <a:ext cx="791948" cy="647915"/>
              <a:chOff x="5687583" y="2776287"/>
              <a:chExt cx="791948" cy="647915"/>
            </a:xfrm>
          </p:grpSpPr>
          <p:pic>
            <p:nvPicPr>
              <p:cNvPr id="7" name="Picture 6">
                <a:extLst>
                  <a:ext uri="{FF2B5EF4-FFF2-40B4-BE49-F238E27FC236}">
                    <a16:creationId xmlns:a16="http://schemas.microsoft.com/office/drawing/2014/main" id="{11F6429D-72CE-F340-96AF-5F6D35F9D085}"/>
                  </a:ext>
                </a:extLst>
              </p:cNvPr>
              <p:cNvPicPr>
                <a:picLocks noChangeAspect="1"/>
              </p:cNvPicPr>
              <p:nvPr userDrawn="1"/>
            </p:nvPicPr>
            <p:blipFill>
              <a:blip r:embed="rId47" cstate="email">
                <a:extLst>
                  <a:ext uri="{28A0092B-C50C-407E-A947-70E740481C1C}">
                    <a14:useLocalDpi xmlns:a14="http://schemas.microsoft.com/office/drawing/2010/main"/>
                  </a:ext>
                </a:extLst>
              </a:blip>
              <a:stretch>
                <a:fillRect/>
              </a:stretch>
            </p:blipFill>
            <p:spPr>
              <a:xfrm>
                <a:off x="5694525" y="2776287"/>
                <a:ext cx="785006" cy="472334"/>
              </a:xfrm>
              <a:prstGeom prst="rect">
                <a:avLst/>
              </a:prstGeom>
            </p:spPr>
          </p:pic>
          <p:sp>
            <p:nvSpPr>
              <p:cNvPr id="79" name="TextBox 78">
                <a:extLst>
                  <a:ext uri="{FF2B5EF4-FFF2-40B4-BE49-F238E27FC236}">
                    <a16:creationId xmlns:a16="http://schemas.microsoft.com/office/drawing/2014/main" id="{865D492F-360C-A043-BE82-88E274518A58}"/>
                  </a:ext>
                </a:extLst>
              </p:cNvPr>
              <p:cNvSpPr txBox="1"/>
              <p:nvPr userDrawn="1"/>
            </p:nvSpPr>
            <p:spPr>
              <a:xfrm>
                <a:off x="5687583" y="3224147"/>
                <a:ext cx="785006" cy="200055"/>
              </a:xfrm>
              <a:prstGeom prst="rect">
                <a:avLst/>
              </a:prstGeom>
              <a:noFill/>
            </p:spPr>
            <p:txBody>
              <a:bodyPr wrap="square" rtlCol="0">
                <a:spAutoFit/>
              </a:bodyPr>
              <a:lstStyle/>
              <a:p>
                <a:pPr algn="ctr"/>
                <a:r>
                  <a:rPr lang="en-GB" sz="700" dirty="0"/>
                  <a:t>DPR Korea</a:t>
                </a:r>
              </a:p>
            </p:txBody>
          </p:sp>
        </p:grpSp>
        <p:grpSp>
          <p:nvGrpSpPr>
            <p:cNvPr id="118" name="Group 117">
              <a:extLst>
                <a:ext uri="{FF2B5EF4-FFF2-40B4-BE49-F238E27FC236}">
                  <a16:creationId xmlns:a16="http://schemas.microsoft.com/office/drawing/2014/main" id="{90E30606-FE80-5C46-B5FA-E21018449AF9}"/>
                </a:ext>
              </a:extLst>
            </p:cNvPr>
            <p:cNvGrpSpPr/>
            <p:nvPr userDrawn="1"/>
          </p:nvGrpSpPr>
          <p:grpSpPr>
            <a:xfrm>
              <a:off x="7295710" y="2776287"/>
              <a:ext cx="791153" cy="647915"/>
              <a:chOff x="7295710" y="2776287"/>
              <a:chExt cx="791153" cy="647915"/>
            </a:xfrm>
          </p:grpSpPr>
          <p:pic>
            <p:nvPicPr>
              <p:cNvPr id="8" name="Picture 7">
                <a:extLst>
                  <a:ext uri="{FF2B5EF4-FFF2-40B4-BE49-F238E27FC236}">
                    <a16:creationId xmlns:a16="http://schemas.microsoft.com/office/drawing/2014/main" id="{E7070006-9B09-9C4A-9F94-28892AB784C1}"/>
                  </a:ext>
                </a:extLst>
              </p:cNvPr>
              <p:cNvPicPr>
                <a:picLocks noChangeAspect="1"/>
              </p:cNvPicPr>
              <p:nvPr userDrawn="1"/>
            </p:nvPicPr>
            <p:blipFill>
              <a:blip r:embed="rId48" cstate="email">
                <a:extLst>
                  <a:ext uri="{28A0092B-C50C-407E-A947-70E740481C1C}">
                    <a14:useLocalDpi xmlns:a14="http://schemas.microsoft.com/office/drawing/2010/main"/>
                  </a:ext>
                </a:extLst>
              </a:blip>
              <a:stretch>
                <a:fillRect/>
              </a:stretch>
            </p:blipFill>
            <p:spPr>
              <a:xfrm>
                <a:off x="7301857" y="2776287"/>
                <a:ext cx="785006" cy="472334"/>
              </a:xfrm>
              <a:prstGeom prst="rect">
                <a:avLst/>
              </a:prstGeom>
            </p:spPr>
          </p:pic>
          <p:sp>
            <p:nvSpPr>
              <p:cNvPr id="80" name="TextBox 79">
                <a:extLst>
                  <a:ext uri="{FF2B5EF4-FFF2-40B4-BE49-F238E27FC236}">
                    <a16:creationId xmlns:a16="http://schemas.microsoft.com/office/drawing/2014/main" id="{EE722EC9-9CF5-9741-ABB2-497B63D723CC}"/>
                  </a:ext>
                </a:extLst>
              </p:cNvPr>
              <p:cNvSpPr txBox="1"/>
              <p:nvPr userDrawn="1"/>
            </p:nvSpPr>
            <p:spPr>
              <a:xfrm>
                <a:off x="7295710" y="3224147"/>
                <a:ext cx="785006" cy="200055"/>
              </a:xfrm>
              <a:prstGeom prst="rect">
                <a:avLst/>
              </a:prstGeom>
              <a:noFill/>
            </p:spPr>
            <p:txBody>
              <a:bodyPr wrap="square" rtlCol="0">
                <a:spAutoFit/>
              </a:bodyPr>
              <a:lstStyle/>
              <a:p>
                <a:pPr algn="ctr"/>
                <a:r>
                  <a:rPr lang="en-GB" sz="700" dirty="0"/>
                  <a:t>Gambia</a:t>
                </a:r>
              </a:p>
            </p:txBody>
          </p:sp>
        </p:grpSp>
        <p:grpSp>
          <p:nvGrpSpPr>
            <p:cNvPr id="119" name="Group 118">
              <a:extLst>
                <a:ext uri="{FF2B5EF4-FFF2-40B4-BE49-F238E27FC236}">
                  <a16:creationId xmlns:a16="http://schemas.microsoft.com/office/drawing/2014/main" id="{38CA5E83-ADA1-3E47-8149-87FF5E6C7802}"/>
                </a:ext>
              </a:extLst>
            </p:cNvPr>
            <p:cNvGrpSpPr/>
            <p:nvPr userDrawn="1"/>
          </p:nvGrpSpPr>
          <p:grpSpPr>
            <a:xfrm>
              <a:off x="8907640" y="2781372"/>
              <a:ext cx="790358" cy="647915"/>
              <a:chOff x="8907640" y="2781372"/>
              <a:chExt cx="790358" cy="647915"/>
            </a:xfrm>
          </p:grpSpPr>
          <p:pic>
            <p:nvPicPr>
              <p:cNvPr id="9" name="Picture 8">
                <a:extLst>
                  <a:ext uri="{FF2B5EF4-FFF2-40B4-BE49-F238E27FC236}">
                    <a16:creationId xmlns:a16="http://schemas.microsoft.com/office/drawing/2014/main" id="{6CF31FC1-6FA9-3F48-A798-D7C125C06E7C}"/>
                  </a:ext>
                </a:extLst>
              </p:cNvPr>
              <p:cNvPicPr>
                <a:picLocks noChangeAspect="1"/>
              </p:cNvPicPr>
              <p:nvPr userDrawn="1"/>
            </p:nvPicPr>
            <p:blipFill>
              <a:blip r:embed="rId49" cstate="email">
                <a:extLst>
                  <a:ext uri="{28A0092B-C50C-407E-A947-70E740481C1C}">
                    <a14:useLocalDpi xmlns:a14="http://schemas.microsoft.com/office/drawing/2010/main"/>
                  </a:ext>
                </a:extLst>
              </a:blip>
              <a:stretch>
                <a:fillRect/>
              </a:stretch>
            </p:blipFill>
            <p:spPr>
              <a:xfrm>
                <a:off x="8912992" y="2781372"/>
                <a:ext cx="785006" cy="472334"/>
              </a:xfrm>
              <a:prstGeom prst="rect">
                <a:avLst/>
              </a:prstGeom>
            </p:spPr>
          </p:pic>
          <p:sp>
            <p:nvSpPr>
              <p:cNvPr id="81" name="TextBox 80">
                <a:extLst>
                  <a:ext uri="{FF2B5EF4-FFF2-40B4-BE49-F238E27FC236}">
                    <a16:creationId xmlns:a16="http://schemas.microsoft.com/office/drawing/2014/main" id="{1C2BA529-F0F1-E442-BF5F-AD9F875E9039}"/>
                  </a:ext>
                </a:extLst>
              </p:cNvPr>
              <p:cNvSpPr txBox="1"/>
              <p:nvPr userDrawn="1"/>
            </p:nvSpPr>
            <p:spPr>
              <a:xfrm>
                <a:off x="8907640" y="3229232"/>
                <a:ext cx="785006" cy="200055"/>
              </a:xfrm>
              <a:prstGeom prst="rect">
                <a:avLst/>
              </a:prstGeom>
              <a:noFill/>
            </p:spPr>
            <p:txBody>
              <a:bodyPr wrap="square" rtlCol="0">
                <a:spAutoFit/>
              </a:bodyPr>
              <a:lstStyle/>
              <a:p>
                <a:pPr algn="ctr"/>
                <a:r>
                  <a:rPr lang="en-GB" sz="700" dirty="0"/>
                  <a:t>Ghana</a:t>
                </a:r>
              </a:p>
            </p:txBody>
          </p:sp>
        </p:grpSp>
        <p:grpSp>
          <p:nvGrpSpPr>
            <p:cNvPr id="120" name="Group 119">
              <a:extLst>
                <a:ext uri="{FF2B5EF4-FFF2-40B4-BE49-F238E27FC236}">
                  <a16:creationId xmlns:a16="http://schemas.microsoft.com/office/drawing/2014/main" id="{A11497BC-304B-9A4E-BC11-DBF63D722B64}"/>
                </a:ext>
              </a:extLst>
            </p:cNvPr>
            <p:cNvGrpSpPr/>
            <p:nvPr userDrawn="1"/>
          </p:nvGrpSpPr>
          <p:grpSpPr>
            <a:xfrm>
              <a:off x="10495000" y="2783039"/>
              <a:ext cx="789560" cy="641163"/>
              <a:chOff x="10495000" y="2783039"/>
              <a:chExt cx="789560" cy="641163"/>
            </a:xfrm>
          </p:grpSpPr>
          <p:pic>
            <p:nvPicPr>
              <p:cNvPr id="10" name="Picture 9">
                <a:extLst>
                  <a:ext uri="{FF2B5EF4-FFF2-40B4-BE49-F238E27FC236}">
                    <a16:creationId xmlns:a16="http://schemas.microsoft.com/office/drawing/2014/main" id="{74F51B13-6794-C24D-93E5-3AAA12CE7339}"/>
                  </a:ext>
                </a:extLst>
              </p:cNvPr>
              <p:cNvPicPr>
                <a:picLocks noChangeAspect="1"/>
              </p:cNvPicPr>
              <p:nvPr userDrawn="1"/>
            </p:nvPicPr>
            <p:blipFill>
              <a:blip r:embed="rId50" cstate="email">
                <a:extLst>
                  <a:ext uri="{28A0092B-C50C-407E-A947-70E740481C1C}">
                    <a14:useLocalDpi xmlns:a14="http://schemas.microsoft.com/office/drawing/2010/main"/>
                  </a:ext>
                </a:extLst>
              </a:blip>
              <a:stretch>
                <a:fillRect/>
              </a:stretch>
            </p:blipFill>
            <p:spPr>
              <a:xfrm>
                <a:off x="10499554" y="2783039"/>
                <a:ext cx="785006" cy="472334"/>
              </a:xfrm>
              <a:prstGeom prst="rect">
                <a:avLst/>
              </a:prstGeom>
            </p:spPr>
          </p:pic>
          <p:sp>
            <p:nvSpPr>
              <p:cNvPr id="82" name="TextBox 81">
                <a:extLst>
                  <a:ext uri="{FF2B5EF4-FFF2-40B4-BE49-F238E27FC236}">
                    <a16:creationId xmlns:a16="http://schemas.microsoft.com/office/drawing/2014/main" id="{E02BE4E6-4453-DE43-A2ED-7B971CA825D4}"/>
                  </a:ext>
                </a:extLst>
              </p:cNvPr>
              <p:cNvSpPr txBox="1"/>
              <p:nvPr userDrawn="1"/>
            </p:nvSpPr>
            <p:spPr>
              <a:xfrm>
                <a:off x="10495000" y="3224147"/>
                <a:ext cx="785006" cy="200055"/>
              </a:xfrm>
              <a:prstGeom prst="rect">
                <a:avLst/>
              </a:prstGeom>
              <a:noFill/>
            </p:spPr>
            <p:txBody>
              <a:bodyPr wrap="square" rtlCol="0">
                <a:spAutoFit/>
              </a:bodyPr>
              <a:lstStyle/>
              <a:p>
                <a:pPr algn="ctr"/>
                <a:r>
                  <a:rPr lang="en-GB" sz="700" dirty="0"/>
                  <a:t>Grenada</a:t>
                </a:r>
              </a:p>
            </p:txBody>
          </p:sp>
        </p:grpSp>
        <p:grpSp>
          <p:nvGrpSpPr>
            <p:cNvPr id="157" name="Group 156">
              <a:extLst>
                <a:ext uri="{FF2B5EF4-FFF2-40B4-BE49-F238E27FC236}">
                  <a16:creationId xmlns:a16="http://schemas.microsoft.com/office/drawing/2014/main" id="{13FBE458-BE02-8E46-912D-015B7669732D}"/>
                </a:ext>
              </a:extLst>
            </p:cNvPr>
            <p:cNvGrpSpPr/>
            <p:nvPr userDrawn="1"/>
          </p:nvGrpSpPr>
          <p:grpSpPr>
            <a:xfrm>
              <a:off x="5687840" y="2787236"/>
              <a:ext cx="791948" cy="647901"/>
              <a:chOff x="5687583" y="2776301"/>
              <a:chExt cx="791948" cy="647901"/>
            </a:xfrm>
          </p:grpSpPr>
          <p:pic>
            <p:nvPicPr>
              <p:cNvPr id="158" name="Picture 157">
                <a:extLst>
                  <a:ext uri="{FF2B5EF4-FFF2-40B4-BE49-F238E27FC236}">
                    <a16:creationId xmlns:a16="http://schemas.microsoft.com/office/drawing/2014/main" id="{C3D9FEB9-01C2-8C40-AF8E-7013B3DF5DCA}"/>
                  </a:ext>
                </a:extLst>
              </p:cNvPr>
              <p:cNvPicPr>
                <a:picLocks noChangeAspect="1"/>
              </p:cNvPicPr>
              <p:nvPr userDrawn="1"/>
            </p:nvPicPr>
            <p:blipFill>
              <a:blip r:embed="rId51" cstate="email">
                <a:extLst>
                  <a:ext uri="{28A0092B-C50C-407E-A947-70E740481C1C}">
                    <a14:useLocalDpi xmlns:a14="http://schemas.microsoft.com/office/drawing/2010/main"/>
                  </a:ext>
                </a:extLst>
              </a:blip>
              <a:srcRect/>
              <a:stretch/>
            </p:blipFill>
            <p:spPr>
              <a:xfrm>
                <a:off x="5694525" y="2776301"/>
                <a:ext cx="785006" cy="472306"/>
              </a:xfrm>
              <a:prstGeom prst="rect">
                <a:avLst/>
              </a:prstGeom>
            </p:spPr>
          </p:pic>
          <p:sp>
            <p:nvSpPr>
              <p:cNvPr id="159" name="TextBox 158">
                <a:extLst>
                  <a:ext uri="{FF2B5EF4-FFF2-40B4-BE49-F238E27FC236}">
                    <a16:creationId xmlns:a16="http://schemas.microsoft.com/office/drawing/2014/main" id="{CBAAC692-BB01-634A-A5F3-8D778B947A23}"/>
                  </a:ext>
                </a:extLst>
              </p:cNvPr>
              <p:cNvSpPr txBox="1"/>
              <p:nvPr userDrawn="1"/>
            </p:nvSpPr>
            <p:spPr>
              <a:xfrm>
                <a:off x="5687583" y="3224147"/>
                <a:ext cx="785006" cy="200055"/>
              </a:xfrm>
              <a:prstGeom prst="rect">
                <a:avLst/>
              </a:prstGeom>
              <a:noFill/>
            </p:spPr>
            <p:txBody>
              <a:bodyPr wrap="square" rtlCol="0">
                <a:spAutoFit/>
              </a:bodyPr>
              <a:lstStyle/>
              <a:p>
                <a:pPr algn="ctr"/>
                <a:r>
                  <a:rPr lang="en-GB" sz="700" dirty="0"/>
                  <a:t>Ethiopia</a:t>
                </a:r>
              </a:p>
            </p:txBody>
          </p:sp>
        </p:grpSp>
      </p:grpSp>
    </p:spTree>
    <p:extLst>
      <p:ext uri="{BB962C8B-B14F-4D97-AF65-F5344CB8AC3E}">
        <p14:creationId xmlns:p14="http://schemas.microsoft.com/office/powerpoint/2010/main" val="44522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lobal_reac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14E2C9-5245-A24C-8B48-6A6342DA0E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687267" y="372286"/>
            <a:ext cx="10459727" cy="5777999"/>
          </a:xfrm>
          <a:prstGeom prst="rect">
            <a:avLst/>
          </a:prstGeom>
        </p:spPr>
      </p:pic>
      <p:sp>
        <p:nvSpPr>
          <p:cNvPr id="13" name="Rectangle 12">
            <a:extLst>
              <a:ext uri="{FF2B5EF4-FFF2-40B4-BE49-F238E27FC236}">
                <a16:creationId xmlns:a16="http://schemas.microsoft.com/office/drawing/2014/main" id="{EE154879-F3A1-3245-8F4B-EB8802CEE36C}"/>
              </a:ext>
            </a:extLst>
          </p:cNvPr>
          <p:cNvSpPr/>
          <p:nvPr userDrawn="1"/>
        </p:nvSpPr>
        <p:spPr>
          <a:xfrm>
            <a:off x="487100" y="2353329"/>
            <a:ext cx="2073244" cy="995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55CC8D5-56D0-584C-B77B-05B16E6547CA}"/>
              </a:ext>
            </a:extLst>
          </p:cNvPr>
          <p:cNvSpPr txBox="1">
            <a:spLocks/>
          </p:cNvSpPr>
          <p:nvPr userDrawn="1"/>
        </p:nvSpPr>
        <p:spPr>
          <a:xfrm>
            <a:off x="838800" y="640800"/>
            <a:ext cx="5247095" cy="7499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Global reach</a:t>
            </a:r>
          </a:p>
        </p:txBody>
      </p:sp>
      <p:sp>
        <p:nvSpPr>
          <p:cNvPr id="9" name="TextBox 8">
            <a:extLst>
              <a:ext uri="{FF2B5EF4-FFF2-40B4-BE49-F238E27FC236}">
                <a16:creationId xmlns:a16="http://schemas.microsoft.com/office/drawing/2014/main" id="{E485D289-AC36-2645-B8E0-1F8B2D39BEA8}"/>
              </a:ext>
            </a:extLst>
          </p:cNvPr>
          <p:cNvSpPr txBox="1"/>
          <p:nvPr userDrawn="1"/>
        </p:nvSpPr>
        <p:spPr>
          <a:xfrm>
            <a:off x="960416" y="4123198"/>
            <a:ext cx="3410579" cy="1200329"/>
          </a:xfrm>
          <a:prstGeom prst="rect">
            <a:avLst/>
          </a:prstGeom>
          <a:noFill/>
        </p:spPr>
        <p:txBody>
          <a:bodyPr wrap="square" rtlCol="0">
            <a:spAutoFit/>
          </a:bodyPr>
          <a:lstStyle/>
          <a:p>
            <a:r>
              <a:rPr lang="en-US" sz="2400" dirty="0"/>
              <a:t>We have 450+ staff across 26 locations worldwide</a:t>
            </a:r>
          </a:p>
        </p:txBody>
      </p:sp>
      <p:sp>
        <p:nvSpPr>
          <p:cNvPr id="8" name="TextBox 7">
            <a:extLst>
              <a:ext uri="{FF2B5EF4-FFF2-40B4-BE49-F238E27FC236}">
                <a16:creationId xmlns:a16="http://schemas.microsoft.com/office/drawing/2014/main" id="{538AEE84-F07C-1044-8765-2D8A87A07E09}"/>
              </a:ext>
            </a:extLst>
          </p:cNvPr>
          <p:cNvSpPr txBox="1"/>
          <p:nvPr/>
        </p:nvSpPr>
        <p:spPr>
          <a:xfrm>
            <a:off x="1943822" y="5758961"/>
            <a:ext cx="778598" cy="338554"/>
          </a:xfrm>
          <a:prstGeom prst="rect">
            <a:avLst/>
          </a:prstGeom>
          <a:noFill/>
        </p:spPr>
        <p:txBody>
          <a:bodyPr wrap="square" rtlCol="0">
            <a:spAutoFit/>
          </a:bodyPr>
          <a:lstStyle/>
          <a:p>
            <a:pPr algn="r"/>
            <a:r>
              <a:rPr lang="en-US" sz="1600" b="1" dirty="0"/>
              <a:t>191</a:t>
            </a:r>
          </a:p>
        </p:txBody>
      </p:sp>
      <p:sp>
        <p:nvSpPr>
          <p:cNvPr id="12" name="TextBox 11">
            <a:extLst>
              <a:ext uri="{FF2B5EF4-FFF2-40B4-BE49-F238E27FC236}">
                <a16:creationId xmlns:a16="http://schemas.microsoft.com/office/drawing/2014/main" id="{6BA70616-8291-8C4E-8274-41394FFABCE5}"/>
              </a:ext>
            </a:extLst>
          </p:cNvPr>
          <p:cNvSpPr txBox="1"/>
          <p:nvPr/>
        </p:nvSpPr>
        <p:spPr>
          <a:xfrm>
            <a:off x="3592397" y="5758961"/>
            <a:ext cx="778598" cy="338554"/>
          </a:xfrm>
          <a:prstGeom prst="rect">
            <a:avLst/>
          </a:prstGeom>
          <a:noFill/>
        </p:spPr>
        <p:txBody>
          <a:bodyPr wrap="square" rtlCol="0">
            <a:spAutoFit/>
          </a:bodyPr>
          <a:lstStyle/>
          <a:p>
            <a:r>
              <a:rPr lang="en-US" sz="1600" b="1" dirty="0"/>
              <a:t>264</a:t>
            </a:r>
          </a:p>
        </p:txBody>
      </p:sp>
      <p:sp>
        <p:nvSpPr>
          <p:cNvPr id="14" name="TextBox 13">
            <a:extLst>
              <a:ext uri="{FF2B5EF4-FFF2-40B4-BE49-F238E27FC236}">
                <a16:creationId xmlns:a16="http://schemas.microsoft.com/office/drawing/2014/main" id="{B456833F-E1BB-8E45-A9FD-1BBD66F5A80D}"/>
              </a:ext>
            </a:extLst>
          </p:cNvPr>
          <p:cNvSpPr txBox="1"/>
          <p:nvPr userDrawn="1"/>
        </p:nvSpPr>
        <p:spPr>
          <a:xfrm>
            <a:off x="5613108" y="5758961"/>
            <a:ext cx="1724670" cy="338554"/>
          </a:xfrm>
          <a:prstGeom prst="rect">
            <a:avLst/>
          </a:prstGeom>
          <a:noFill/>
        </p:spPr>
        <p:txBody>
          <a:bodyPr wrap="square" rtlCol="0">
            <a:spAutoFit/>
          </a:bodyPr>
          <a:lstStyle/>
          <a:p>
            <a:r>
              <a:rPr lang="en-US" sz="1600" b="1" dirty="0"/>
              <a:t>CABI </a:t>
            </a:r>
            <a:r>
              <a:rPr lang="en-US" sz="1600" b="1" dirty="0" err="1"/>
              <a:t>centre</a:t>
            </a:r>
            <a:endParaRPr lang="en-US" sz="1600" b="1" dirty="0"/>
          </a:p>
        </p:txBody>
      </p:sp>
    </p:spTree>
    <p:extLst>
      <p:ext uri="{BB962C8B-B14F-4D97-AF65-F5344CB8AC3E}">
        <p14:creationId xmlns:p14="http://schemas.microsoft.com/office/powerpoint/2010/main" val="988086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ld_ma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3016B-D0B8-A740-8677-780722743E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4931" y="729968"/>
            <a:ext cx="10842138" cy="5120270"/>
          </a:xfrm>
          <a:prstGeom prst="rect">
            <a:avLst/>
          </a:prstGeom>
        </p:spPr>
      </p:pic>
    </p:spTree>
    <p:extLst>
      <p:ext uri="{BB962C8B-B14F-4D97-AF65-F5344CB8AC3E}">
        <p14:creationId xmlns:p14="http://schemas.microsoft.com/office/powerpoint/2010/main" val="23925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_bottom">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8139D4-8B50-6E44-AC4E-0B96B4DBF2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1999" cy="6289675"/>
          </a:xfrm>
          <a:prstGeom prst="rect">
            <a:avLst/>
          </a:prstGeom>
          <a:noFill/>
        </p:spPr>
        <p:txBody>
          <a:bodyPr/>
          <a:lstStyle/>
          <a:p>
            <a:r>
              <a:rPr lang="en-US"/>
              <a:t>Click icon to add picture</a:t>
            </a:r>
            <a:endParaRPr lang="en-US" dirty="0"/>
          </a:p>
        </p:txBody>
      </p:sp>
      <p:sp>
        <p:nvSpPr>
          <p:cNvPr id="7" name="Title 1">
            <a:extLst>
              <a:ext uri="{FF2B5EF4-FFF2-40B4-BE49-F238E27FC236}">
                <a16:creationId xmlns:a16="http://schemas.microsoft.com/office/drawing/2014/main" id="{5D7F5DBB-F278-9240-A08D-67EA84DF4BCD}"/>
              </a:ext>
            </a:extLst>
          </p:cNvPr>
          <p:cNvSpPr>
            <a:spLocks noGrp="1"/>
          </p:cNvSpPr>
          <p:nvPr>
            <p:ph type="ctrTitle" hasCustomPrompt="1"/>
          </p:nvPr>
        </p:nvSpPr>
        <p:spPr>
          <a:xfrm>
            <a:off x="0" y="4052020"/>
            <a:ext cx="12192000" cy="2237655"/>
          </a:xfrm>
          <a:gradFill flip="none" rotWithShape="1">
            <a:gsLst>
              <a:gs pos="53000">
                <a:srgbClr val="000000">
                  <a:alpha val="35000"/>
                </a:srgbClr>
              </a:gs>
              <a:gs pos="0">
                <a:schemeClr val="tx1">
                  <a:alpha val="60000"/>
                </a:schemeClr>
              </a:gs>
              <a:gs pos="100000">
                <a:schemeClr val="tx1">
                  <a:alpha val="0"/>
                </a:schemeClr>
              </a:gs>
            </a:gsLst>
            <a:lin ang="16200000" scaled="1"/>
            <a:tileRect/>
          </a:gradFill>
        </p:spPr>
        <p:txBody>
          <a:bodyPr tIns="180000" bIns="180000" anchor="b">
            <a:normAutofit/>
          </a:bodyPr>
          <a:lstStyle>
            <a:lvl1pPr algn="ctr">
              <a:defRPr sz="5400" b="0" i="0">
                <a:solidFill>
                  <a:schemeClr val="bg1"/>
                </a:solidFill>
                <a:latin typeface="+mj-lt"/>
                <a:cs typeface="Arial" panose="020B0604020202020204" pitchFamily="34" charset="0"/>
              </a:defRPr>
            </a:lvl1pPr>
          </a:lstStyle>
          <a:p>
            <a:r>
              <a:rPr lang="en-US" dirty="0"/>
              <a:t> </a:t>
            </a:r>
          </a:p>
        </p:txBody>
      </p:sp>
      <p:sp>
        <p:nvSpPr>
          <p:cNvPr id="27" name="Picture Placeholder 7">
            <a:extLst>
              <a:ext uri="{FF2B5EF4-FFF2-40B4-BE49-F238E27FC236}">
                <a16:creationId xmlns:a16="http://schemas.microsoft.com/office/drawing/2014/main" id="{C87A5C28-8D5C-224D-BA29-B098169622B6}"/>
              </a:ext>
            </a:extLst>
          </p:cNvPr>
          <p:cNvSpPr>
            <a:spLocks noGrp="1"/>
          </p:cNvSpPr>
          <p:nvPr>
            <p:ph type="pic" sz="quarter" idx="12" hasCustomPrompt="1"/>
          </p:nvPr>
        </p:nvSpPr>
        <p:spPr>
          <a:xfrm>
            <a:off x="231524" y="4989638"/>
            <a:ext cx="1039524" cy="1039523"/>
          </a:xfrm>
        </p:spPr>
        <p:txBody>
          <a:bodyPr/>
          <a:lstStyle>
            <a:lvl1pPr marL="0" indent="0">
              <a:buNone/>
              <a:defRPr>
                <a:solidFill>
                  <a:schemeClr val="bg1"/>
                </a:solidFill>
              </a:defRPr>
            </a:lvl1pPr>
          </a:lstStyle>
          <a:p>
            <a:r>
              <a:rPr lang="en-US" dirty="0"/>
              <a:t>icon</a:t>
            </a:r>
          </a:p>
        </p:txBody>
      </p:sp>
      <p:sp>
        <p:nvSpPr>
          <p:cNvPr id="28" name="Picture Placeholder 7">
            <a:extLst>
              <a:ext uri="{FF2B5EF4-FFF2-40B4-BE49-F238E27FC236}">
                <a16:creationId xmlns:a16="http://schemas.microsoft.com/office/drawing/2014/main" id="{71592A49-6BB2-B546-936B-82DAA3F6CDD8}"/>
              </a:ext>
            </a:extLst>
          </p:cNvPr>
          <p:cNvSpPr>
            <a:spLocks noGrp="1"/>
          </p:cNvSpPr>
          <p:nvPr>
            <p:ph type="pic" sz="quarter" idx="13" hasCustomPrompt="1"/>
          </p:nvPr>
        </p:nvSpPr>
        <p:spPr>
          <a:xfrm>
            <a:off x="2011757" y="4989637"/>
            <a:ext cx="1039524" cy="1039523"/>
          </a:xfrm>
        </p:spPr>
        <p:txBody>
          <a:bodyPr/>
          <a:lstStyle>
            <a:lvl1pPr marL="0" indent="0">
              <a:buNone/>
              <a:defRPr>
                <a:solidFill>
                  <a:schemeClr val="bg1"/>
                </a:solidFill>
              </a:defRPr>
            </a:lvl1pPr>
          </a:lstStyle>
          <a:p>
            <a:r>
              <a:rPr lang="en-US" dirty="0"/>
              <a:t>icon</a:t>
            </a:r>
          </a:p>
        </p:txBody>
      </p:sp>
      <p:sp>
        <p:nvSpPr>
          <p:cNvPr id="29" name="Picture Placeholder 7">
            <a:extLst>
              <a:ext uri="{FF2B5EF4-FFF2-40B4-BE49-F238E27FC236}">
                <a16:creationId xmlns:a16="http://schemas.microsoft.com/office/drawing/2014/main" id="{BD44EBEF-EFB7-D042-BE34-CA1D244B269A}"/>
              </a:ext>
            </a:extLst>
          </p:cNvPr>
          <p:cNvSpPr>
            <a:spLocks noGrp="1"/>
          </p:cNvSpPr>
          <p:nvPr>
            <p:ph type="pic" sz="quarter" idx="14" hasCustomPrompt="1"/>
          </p:nvPr>
        </p:nvSpPr>
        <p:spPr>
          <a:xfrm>
            <a:off x="3791990" y="4989637"/>
            <a:ext cx="1039524" cy="1039523"/>
          </a:xfrm>
        </p:spPr>
        <p:txBody>
          <a:bodyPr/>
          <a:lstStyle>
            <a:lvl1pPr marL="0" indent="0">
              <a:buNone/>
              <a:defRPr>
                <a:solidFill>
                  <a:schemeClr val="bg1"/>
                </a:solidFill>
              </a:defRPr>
            </a:lvl1pPr>
          </a:lstStyle>
          <a:p>
            <a:r>
              <a:rPr lang="en-US" dirty="0"/>
              <a:t>icon</a:t>
            </a:r>
          </a:p>
        </p:txBody>
      </p:sp>
      <p:sp>
        <p:nvSpPr>
          <p:cNvPr id="30" name="Picture Placeholder 7">
            <a:extLst>
              <a:ext uri="{FF2B5EF4-FFF2-40B4-BE49-F238E27FC236}">
                <a16:creationId xmlns:a16="http://schemas.microsoft.com/office/drawing/2014/main" id="{53BB8F3F-B3EB-AE4D-8FE2-B6E5DC94B6E7}"/>
              </a:ext>
            </a:extLst>
          </p:cNvPr>
          <p:cNvSpPr>
            <a:spLocks noGrp="1"/>
          </p:cNvSpPr>
          <p:nvPr>
            <p:ph type="pic" sz="quarter" idx="15" hasCustomPrompt="1"/>
          </p:nvPr>
        </p:nvSpPr>
        <p:spPr>
          <a:xfrm>
            <a:off x="5572223" y="4989638"/>
            <a:ext cx="1039524" cy="1039523"/>
          </a:xfrm>
        </p:spPr>
        <p:txBody>
          <a:bodyPr/>
          <a:lstStyle>
            <a:lvl1pPr marL="0" indent="0">
              <a:buNone/>
              <a:defRPr>
                <a:solidFill>
                  <a:schemeClr val="bg1"/>
                </a:solidFill>
              </a:defRPr>
            </a:lvl1pPr>
          </a:lstStyle>
          <a:p>
            <a:r>
              <a:rPr lang="en-US" dirty="0"/>
              <a:t>icon</a:t>
            </a:r>
          </a:p>
        </p:txBody>
      </p:sp>
      <p:sp>
        <p:nvSpPr>
          <p:cNvPr id="31" name="Picture Placeholder 7">
            <a:extLst>
              <a:ext uri="{FF2B5EF4-FFF2-40B4-BE49-F238E27FC236}">
                <a16:creationId xmlns:a16="http://schemas.microsoft.com/office/drawing/2014/main" id="{0CC6F389-3114-974F-86D3-A26E1A2F70DF}"/>
              </a:ext>
            </a:extLst>
          </p:cNvPr>
          <p:cNvSpPr>
            <a:spLocks noGrp="1"/>
          </p:cNvSpPr>
          <p:nvPr>
            <p:ph type="pic" sz="quarter" idx="16" hasCustomPrompt="1"/>
          </p:nvPr>
        </p:nvSpPr>
        <p:spPr>
          <a:xfrm>
            <a:off x="7352456" y="4989637"/>
            <a:ext cx="1039524" cy="1039523"/>
          </a:xfrm>
        </p:spPr>
        <p:txBody>
          <a:bodyPr/>
          <a:lstStyle>
            <a:lvl1pPr marL="0" indent="0">
              <a:buNone/>
              <a:defRPr>
                <a:solidFill>
                  <a:schemeClr val="bg1"/>
                </a:solidFill>
              </a:defRPr>
            </a:lvl1pPr>
          </a:lstStyle>
          <a:p>
            <a:r>
              <a:rPr lang="en-US" dirty="0"/>
              <a:t>icon</a:t>
            </a:r>
          </a:p>
        </p:txBody>
      </p:sp>
      <p:sp>
        <p:nvSpPr>
          <p:cNvPr id="32" name="Picture Placeholder 7">
            <a:extLst>
              <a:ext uri="{FF2B5EF4-FFF2-40B4-BE49-F238E27FC236}">
                <a16:creationId xmlns:a16="http://schemas.microsoft.com/office/drawing/2014/main" id="{4DF33850-10F8-EA48-8D49-A65B0B3C2507}"/>
              </a:ext>
            </a:extLst>
          </p:cNvPr>
          <p:cNvSpPr>
            <a:spLocks noGrp="1"/>
          </p:cNvSpPr>
          <p:nvPr>
            <p:ph type="pic" sz="quarter" idx="17" hasCustomPrompt="1"/>
          </p:nvPr>
        </p:nvSpPr>
        <p:spPr>
          <a:xfrm>
            <a:off x="9132689" y="4989637"/>
            <a:ext cx="1039524" cy="1039523"/>
          </a:xfrm>
        </p:spPr>
        <p:txBody>
          <a:bodyPr/>
          <a:lstStyle>
            <a:lvl1pPr marL="0" indent="0">
              <a:buNone/>
              <a:defRPr>
                <a:solidFill>
                  <a:schemeClr val="bg1"/>
                </a:solidFill>
              </a:defRPr>
            </a:lvl1pPr>
          </a:lstStyle>
          <a:p>
            <a:r>
              <a:rPr lang="en-US" dirty="0"/>
              <a:t>icon</a:t>
            </a:r>
          </a:p>
        </p:txBody>
      </p:sp>
      <p:sp>
        <p:nvSpPr>
          <p:cNvPr id="33" name="Picture Placeholder 7">
            <a:extLst>
              <a:ext uri="{FF2B5EF4-FFF2-40B4-BE49-F238E27FC236}">
                <a16:creationId xmlns:a16="http://schemas.microsoft.com/office/drawing/2014/main" id="{DA0880FB-FD95-C948-BA06-FA0B8FBC1D06}"/>
              </a:ext>
            </a:extLst>
          </p:cNvPr>
          <p:cNvSpPr>
            <a:spLocks noGrp="1"/>
          </p:cNvSpPr>
          <p:nvPr>
            <p:ph type="pic" sz="quarter" idx="18" hasCustomPrompt="1"/>
          </p:nvPr>
        </p:nvSpPr>
        <p:spPr>
          <a:xfrm>
            <a:off x="10912922" y="4989637"/>
            <a:ext cx="1039524" cy="1039523"/>
          </a:xfrm>
        </p:spPr>
        <p:txBody>
          <a:bodyPr/>
          <a:lstStyle>
            <a:lvl1pPr marL="0" indent="0">
              <a:buNone/>
              <a:defRPr>
                <a:solidFill>
                  <a:schemeClr val="bg1"/>
                </a:solidFill>
              </a:defRPr>
            </a:lvl1pPr>
          </a:lstStyle>
          <a:p>
            <a:r>
              <a:rPr lang="en-US" dirty="0"/>
              <a:t>icon</a:t>
            </a:r>
          </a:p>
        </p:txBody>
      </p:sp>
    </p:spTree>
    <p:extLst>
      <p:ext uri="{BB962C8B-B14F-4D97-AF65-F5344CB8AC3E}">
        <p14:creationId xmlns:p14="http://schemas.microsoft.com/office/powerpoint/2010/main" val="86306708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_lef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C6F26F-3CBA-0248-B446-F3C50EE259A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US"/>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7" cy="6289675"/>
          </a:xfrm>
          <a:gradFill>
            <a:gsLst>
              <a:gs pos="0">
                <a:schemeClr val="tx1">
                  <a:alpha val="65000"/>
                </a:schemeClr>
              </a:gs>
              <a:gs pos="71000">
                <a:srgbClr val="000000">
                  <a:alpha val="30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US"/>
              <a:t>Edit Master text styles</a:t>
            </a:r>
          </a:p>
        </p:txBody>
      </p:sp>
      <p:sp>
        <p:nvSpPr>
          <p:cNvPr id="7" name="Title 1">
            <a:extLst>
              <a:ext uri="{FF2B5EF4-FFF2-40B4-BE49-F238E27FC236}">
                <a16:creationId xmlns:a16="http://schemas.microsoft.com/office/drawing/2014/main" id="{E60F4C1B-1E9A-854D-B380-04F815936205}"/>
              </a:ext>
            </a:extLst>
          </p:cNvPr>
          <p:cNvSpPr>
            <a:spLocks noGrp="1"/>
          </p:cNvSpPr>
          <p:nvPr>
            <p:ph type="title" hasCustomPrompt="1"/>
          </p:nvPr>
        </p:nvSpPr>
        <p:spPr>
          <a:xfrm>
            <a:off x="838200" y="640352"/>
            <a:ext cx="5031827" cy="5008970"/>
          </a:xfrm>
        </p:spPr>
        <p:txBody>
          <a:bodyPr/>
          <a:lstStyle>
            <a:lvl1pPr>
              <a:defRPr>
                <a:solidFill>
                  <a:schemeClr val="bg1"/>
                </a:solidFill>
              </a:defRPr>
            </a:lvl1pPr>
          </a:lstStyle>
          <a:p>
            <a:r>
              <a:rPr lang="en-US" sz="4400" b="1" dirty="0"/>
              <a:t>Quote or pull-out text to go in here just a few lines to make or enforce a point. Quote marks if direct quote.</a:t>
            </a:r>
            <a:endParaRPr lang="en-US" dirty="0"/>
          </a:p>
        </p:txBody>
      </p:sp>
    </p:spTree>
    <p:extLst>
      <p:ext uri="{BB962C8B-B14F-4D97-AF65-F5344CB8AC3E}">
        <p14:creationId xmlns:p14="http://schemas.microsoft.com/office/powerpoint/2010/main" val="147783511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_righ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BBBB0B-85FB-7B40-96AB-0DECF812E5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US"/>
              <a:t>Click icon to add picture</a:t>
            </a:r>
            <a:endParaRPr lang="en-US" dirty="0"/>
          </a:p>
        </p:txBody>
      </p:sp>
      <p:sp>
        <p:nvSpPr>
          <p:cNvPr id="8" name="Text Placeholder 16">
            <a:extLst>
              <a:ext uri="{FF2B5EF4-FFF2-40B4-BE49-F238E27FC236}">
                <a16:creationId xmlns:a16="http://schemas.microsoft.com/office/drawing/2014/main" id="{EC345AF3-D1CE-4342-A155-4699B72165C2}"/>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US"/>
              <a:t>Edit Master text styles</a:t>
            </a:r>
          </a:p>
        </p:txBody>
      </p:sp>
      <p:sp>
        <p:nvSpPr>
          <p:cNvPr id="7" name="Title 1">
            <a:extLst>
              <a:ext uri="{FF2B5EF4-FFF2-40B4-BE49-F238E27FC236}">
                <a16:creationId xmlns:a16="http://schemas.microsoft.com/office/drawing/2014/main" id="{E60F4C1B-1E9A-854D-B380-04F815936205}"/>
              </a:ext>
            </a:extLst>
          </p:cNvPr>
          <p:cNvSpPr>
            <a:spLocks noGrp="1"/>
          </p:cNvSpPr>
          <p:nvPr>
            <p:ph type="title" hasCustomPrompt="1"/>
          </p:nvPr>
        </p:nvSpPr>
        <p:spPr>
          <a:xfrm>
            <a:off x="6321973" y="640352"/>
            <a:ext cx="5031827" cy="5008970"/>
          </a:xfrm>
        </p:spPr>
        <p:txBody>
          <a:bodyPr/>
          <a:lstStyle>
            <a:lvl1pPr>
              <a:defRPr>
                <a:solidFill>
                  <a:schemeClr val="bg1"/>
                </a:solidFill>
              </a:defRPr>
            </a:lvl1pPr>
          </a:lstStyle>
          <a:p>
            <a:r>
              <a:rPr lang="en-US" sz="4400" b="1" dirty="0"/>
              <a:t>Quote or pull-out text to go in here just a few lines to make or enforce a point. Quote marks if direct quote.</a:t>
            </a:r>
            <a:endParaRPr lang="en-US" dirty="0"/>
          </a:p>
        </p:txBody>
      </p:sp>
    </p:spTree>
    <p:extLst>
      <p:ext uri="{BB962C8B-B14F-4D97-AF65-F5344CB8AC3E}">
        <p14:creationId xmlns:p14="http://schemas.microsoft.com/office/powerpoint/2010/main" val="351927901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_text_left">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BC46EB-7C79-0149-A236-341604110A3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1" y="0"/>
            <a:ext cx="12191999" cy="6289675"/>
          </a:xfrm>
          <a:prstGeom prst="rect">
            <a:avLst/>
          </a:prstGeom>
          <a:noFill/>
        </p:spPr>
        <p:txBody>
          <a:bodyPr/>
          <a:lstStyle/>
          <a:p>
            <a:r>
              <a:rPr lang="en-US"/>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8" cy="6289675"/>
          </a:xfrm>
          <a:gradFill>
            <a:gsLst>
              <a:gs pos="0">
                <a:schemeClr val="tx1">
                  <a:alpha val="70000"/>
                </a:schemeClr>
              </a:gs>
              <a:gs pos="71000">
                <a:srgbClr val="000000">
                  <a:alpha val="25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US"/>
              <a:t>Edit Master text styles</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838200" y="365125"/>
            <a:ext cx="5031827" cy="1325563"/>
          </a:xfrm>
        </p:spPr>
        <p:txBody>
          <a:bodyPr anchor="t"/>
          <a:lstStyle>
            <a:lvl1pPr>
              <a:defRPr b="1">
                <a:solidFill>
                  <a:schemeClr val="bg1"/>
                </a:solidFill>
              </a:defRPr>
            </a:lvl1pPr>
          </a:lstStyle>
          <a:p>
            <a:r>
              <a:rPr lang="en-US"/>
              <a:t>Click to edit Master title style</a:t>
            </a:r>
            <a:endParaRPr lang="en-US" dirty="0"/>
          </a:p>
        </p:txBody>
      </p:sp>
      <p:sp>
        <p:nvSpPr>
          <p:cNvPr id="11" name="Content Placeholder 4">
            <a:extLst>
              <a:ext uri="{FF2B5EF4-FFF2-40B4-BE49-F238E27FC236}">
                <a16:creationId xmlns:a16="http://schemas.microsoft.com/office/drawing/2014/main" id="{636C3E61-9644-F944-9B09-58789EEA6245}"/>
              </a:ext>
            </a:extLst>
          </p:cNvPr>
          <p:cNvSpPr>
            <a:spLocks noGrp="1"/>
          </p:cNvSpPr>
          <p:nvPr>
            <p:ph type="body" sz="quarter" idx="12" hasCustomPrompt="1"/>
          </p:nvPr>
        </p:nvSpPr>
        <p:spPr>
          <a:xfrm>
            <a:off x="2196811" y="2192408"/>
            <a:ext cx="6413789" cy="436130"/>
          </a:xfrm>
        </p:spPr>
        <p:txBody>
          <a:bodyPr anchor="t">
            <a:noAutofit/>
          </a:bodyPr>
          <a:lstStyle>
            <a:lvl1pPr marL="0" indent="0">
              <a:buClr>
                <a:schemeClr val="bg1"/>
              </a:buClr>
              <a:buNone/>
              <a:defRPr>
                <a:solidFill>
                  <a:schemeClr val="bg1"/>
                </a:solidFill>
              </a:defRPr>
            </a:lvl1pPr>
          </a:lstStyle>
          <a:p>
            <a:r>
              <a:rPr lang="en-US" dirty="0"/>
              <a:t>Bullet 1</a:t>
            </a:r>
          </a:p>
        </p:txBody>
      </p:sp>
      <p:sp>
        <p:nvSpPr>
          <p:cNvPr id="14" name="Text Placeholder 11">
            <a:extLst>
              <a:ext uri="{FF2B5EF4-FFF2-40B4-BE49-F238E27FC236}">
                <a16:creationId xmlns:a16="http://schemas.microsoft.com/office/drawing/2014/main" id="{9E469029-561F-8948-B85D-2F113AB99032}"/>
              </a:ext>
            </a:extLst>
          </p:cNvPr>
          <p:cNvSpPr>
            <a:spLocks noGrp="1"/>
          </p:cNvSpPr>
          <p:nvPr>
            <p:ph type="body" sz="quarter" idx="14" hasCustomPrompt="1"/>
          </p:nvPr>
        </p:nvSpPr>
        <p:spPr>
          <a:xfrm>
            <a:off x="2196811" y="3667917"/>
            <a:ext cx="6413789" cy="436130"/>
          </a:xfrm>
        </p:spPr>
        <p:txBody>
          <a:bodyPr anchor="t">
            <a:normAutofit lnSpcReduction="10000"/>
          </a:bodyPr>
          <a:lstStyle>
            <a:lvl1pPr marL="0" indent="0">
              <a:buClr>
                <a:schemeClr val="bg1"/>
              </a:buClr>
              <a:buNone/>
              <a:defRPr>
                <a:solidFill>
                  <a:schemeClr val="bg1"/>
                </a:solidFill>
              </a:defRPr>
            </a:lvl1pPr>
          </a:lstStyle>
          <a:p>
            <a:r>
              <a:rPr lang="en-US" dirty="0"/>
              <a:t>Bullet 2</a:t>
            </a:r>
          </a:p>
        </p:txBody>
      </p:sp>
      <p:sp>
        <p:nvSpPr>
          <p:cNvPr id="16" name="Text Placeholder 13">
            <a:extLst>
              <a:ext uri="{FF2B5EF4-FFF2-40B4-BE49-F238E27FC236}">
                <a16:creationId xmlns:a16="http://schemas.microsoft.com/office/drawing/2014/main" id="{7E58D5B8-AD45-BA4C-BC88-388FF82405BE}"/>
              </a:ext>
            </a:extLst>
          </p:cNvPr>
          <p:cNvSpPr>
            <a:spLocks noGrp="1"/>
          </p:cNvSpPr>
          <p:nvPr>
            <p:ph type="body" sz="quarter" idx="16" hasCustomPrompt="1"/>
          </p:nvPr>
        </p:nvSpPr>
        <p:spPr>
          <a:xfrm>
            <a:off x="2196811" y="5143426"/>
            <a:ext cx="6413789" cy="436130"/>
          </a:xfrm>
        </p:spPr>
        <p:txBody>
          <a:bodyPr anchor="t">
            <a:normAutofit lnSpcReduction="10000"/>
          </a:bodyPr>
          <a:lstStyle>
            <a:lvl1pPr marL="0" indent="0">
              <a:buClr>
                <a:schemeClr val="bg1"/>
              </a:buClr>
              <a:buNone/>
              <a:defRPr>
                <a:solidFill>
                  <a:schemeClr val="bg1"/>
                </a:solidFill>
              </a:defRPr>
            </a:lvl1pPr>
          </a:lstStyle>
          <a:p>
            <a:r>
              <a:rPr lang="en-US" dirty="0"/>
              <a:t>Bullet 3</a:t>
            </a:r>
          </a:p>
        </p:txBody>
      </p:sp>
      <p:sp>
        <p:nvSpPr>
          <p:cNvPr id="18" name="Picture Placeholder 7">
            <a:extLst>
              <a:ext uri="{FF2B5EF4-FFF2-40B4-BE49-F238E27FC236}">
                <a16:creationId xmlns:a16="http://schemas.microsoft.com/office/drawing/2014/main" id="{E18001D7-5463-7B46-A79C-F0EEB0BAE69A}"/>
              </a:ext>
            </a:extLst>
          </p:cNvPr>
          <p:cNvSpPr>
            <a:spLocks noGrp="1"/>
          </p:cNvSpPr>
          <p:nvPr>
            <p:ph type="pic" sz="quarter" idx="17" hasCustomPrompt="1"/>
          </p:nvPr>
        </p:nvSpPr>
        <p:spPr>
          <a:xfrm>
            <a:off x="838200" y="1890712"/>
            <a:ext cx="1039524" cy="1039523"/>
          </a:xfrm>
        </p:spPr>
        <p:txBody>
          <a:bodyPr/>
          <a:lstStyle>
            <a:lvl1pPr marL="0" indent="0">
              <a:buNone/>
              <a:defRPr>
                <a:solidFill>
                  <a:schemeClr val="bg1"/>
                </a:solidFill>
              </a:defRPr>
            </a:lvl1pPr>
          </a:lstStyle>
          <a:p>
            <a:r>
              <a:rPr lang="en-US" dirty="0"/>
              <a:t>icon</a:t>
            </a:r>
          </a:p>
        </p:txBody>
      </p:sp>
      <p:sp>
        <p:nvSpPr>
          <p:cNvPr id="19" name="Picture Placeholder 7">
            <a:extLst>
              <a:ext uri="{FF2B5EF4-FFF2-40B4-BE49-F238E27FC236}">
                <a16:creationId xmlns:a16="http://schemas.microsoft.com/office/drawing/2014/main" id="{8D110D02-664C-E048-A8A2-83F3C1101078}"/>
              </a:ext>
            </a:extLst>
          </p:cNvPr>
          <p:cNvSpPr>
            <a:spLocks noGrp="1"/>
          </p:cNvSpPr>
          <p:nvPr>
            <p:ph type="pic" sz="quarter" idx="13" hasCustomPrompt="1"/>
          </p:nvPr>
        </p:nvSpPr>
        <p:spPr>
          <a:xfrm>
            <a:off x="838200" y="3366221"/>
            <a:ext cx="1039524" cy="1039523"/>
          </a:xfrm>
        </p:spPr>
        <p:txBody>
          <a:bodyPr/>
          <a:lstStyle>
            <a:lvl1pPr marL="0" indent="0">
              <a:buNone/>
              <a:defRPr>
                <a:solidFill>
                  <a:schemeClr val="bg1"/>
                </a:solidFill>
              </a:defRPr>
            </a:lvl1pPr>
          </a:lstStyle>
          <a:p>
            <a:r>
              <a:rPr lang="en-US" dirty="0"/>
              <a:t>icon</a:t>
            </a:r>
          </a:p>
        </p:txBody>
      </p:sp>
      <p:sp>
        <p:nvSpPr>
          <p:cNvPr id="20" name="Picture Placeholder 7">
            <a:extLst>
              <a:ext uri="{FF2B5EF4-FFF2-40B4-BE49-F238E27FC236}">
                <a16:creationId xmlns:a16="http://schemas.microsoft.com/office/drawing/2014/main" id="{604F7243-20EA-954C-84CF-49F089B3AFB8}"/>
              </a:ext>
            </a:extLst>
          </p:cNvPr>
          <p:cNvSpPr>
            <a:spLocks noGrp="1"/>
          </p:cNvSpPr>
          <p:nvPr>
            <p:ph type="pic" sz="quarter" idx="15" hasCustomPrompt="1"/>
          </p:nvPr>
        </p:nvSpPr>
        <p:spPr>
          <a:xfrm>
            <a:off x="838200" y="4841730"/>
            <a:ext cx="1039524" cy="1039523"/>
          </a:xfrm>
        </p:spPr>
        <p:txBody>
          <a:bodyPr/>
          <a:lstStyle>
            <a:lvl1pPr marL="0" indent="0">
              <a:buNone/>
              <a:defRPr>
                <a:solidFill>
                  <a:schemeClr val="bg1"/>
                </a:solidFill>
              </a:defRPr>
            </a:lvl1pPr>
          </a:lstStyle>
          <a:p>
            <a:r>
              <a:rPr lang="en-US" dirty="0"/>
              <a:t>icon</a:t>
            </a:r>
          </a:p>
        </p:txBody>
      </p:sp>
    </p:spTree>
    <p:extLst>
      <p:ext uri="{BB962C8B-B14F-4D97-AF65-F5344CB8AC3E}">
        <p14:creationId xmlns:p14="http://schemas.microsoft.com/office/powerpoint/2010/main" val="259543092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_only">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A3605-7880-5F48-B501-44B67AA002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US"/>
              <a:t>Click icon to add picture</a:t>
            </a:r>
            <a:endParaRPr lang="en-US" dirty="0"/>
          </a:p>
        </p:txBody>
      </p:sp>
    </p:spTree>
    <p:extLst>
      <p:ext uri="{BB962C8B-B14F-4D97-AF65-F5344CB8AC3E}">
        <p14:creationId xmlns:p14="http://schemas.microsoft.com/office/powerpoint/2010/main" val="19601826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DA71-6A31-9A4C-801C-C24FEAF0E084}"/>
              </a:ext>
            </a:extLst>
          </p:cNvPr>
          <p:cNvSpPr>
            <a:spLocks noGrp="1"/>
          </p:cNvSpPr>
          <p:nvPr>
            <p:ph type="title"/>
          </p:nvPr>
        </p:nvSpPr>
        <p:spPr/>
        <p:txBody>
          <a:bodyPr anchor="t"/>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516CE-A908-7145-9BA4-B12343FB0C21}"/>
              </a:ext>
            </a:extLst>
          </p:cNvPr>
          <p:cNvSpPr>
            <a:spLocks noGrp="1"/>
          </p:cNvSpPr>
          <p:nvPr>
            <p:ph idx="1"/>
          </p:nvPr>
        </p:nvSpPr>
        <p:spPr>
          <a:xfrm>
            <a:off x="838200" y="1825625"/>
            <a:ext cx="10515600" cy="4351338"/>
          </a:xfrm>
          <a:prstGeom prst="rect">
            <a:avLst/>
          </a:prstGeo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1273368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9853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hank_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B56F84-2892-9049-99BA-6A98D01E90B7}"/>
              </a:ext>
            </a:extLst>
          </p:cNvPr>
          <p:cNvSpPr/>
          <p:nvPr userDrawn="1"/>
        </p:nvSpPr>
        <p:spPr>
          <a:xfrm>
            <a:off x="0" y="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CEDC61-7042-D44D-ABC9-CB7BD9F2E4D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9602" y="263544"/>
            <a:ext cx="10892796" cy="290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Placeholder 24">
            <a:extLst>
              <a:ext uri="{FF2B5EF4-FFF2-40B4-BE49-F238E27FC236}">
                <a16:creationId xmlns:a16="http://schemas.microsoft.com/office/drawing/2014/main" id="{E3188185-671E-F24B-BF5B-0F16FE3B707E}"/>
              </a:ext>
            </a:extLst>
          </p:cNvPr>
          <p:cNvPicPr>
            <a:picLocks noGrp="1"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339410" y="5368255"/>
            <a:ext cx="922973" cy="526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C2F606E0-0291-3B47-8AB4-5EB8C5556B0F}"/>
              </a:ext>
            </a:extLst>
          </p:cNvPr>
          <p:cNvSpPr txBox="1">
            <a:spLocks noChangeArrowheads="1"/>
          </p:cNvSpPr>
          <p:nvPr userDrawn="1"/>
        </p:nvSpPr>
        <p:spPr bwMode="auto">
          <a:xfrm>
            <a:off x="2590716" y="5443068"/>
            <a:ext cx="1440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en-US" altLang="ja-JP" sz="800" dirty="0">
                <a:solidFill>
                  <a:srgbClr val="262626"/>
                </a:solidFill>
                <a:latin typeface="Arial" pitchFamily="34" charset="0"/>
                <a:cs typeface="Arial" pitchFamily="34" charset="0"/>
              </a:rPr>
              <a:t>Ministry of Agriculture and Rural</a:t>
            </a:r>
            <a:r>
              <a:rPr lang="en-US" altLang="ja-JP" sz="800" baseline="0" dirty="0">
                <a:solidFill>
                  <a:srgbClr val="262626"/>
                </a:solidFill>
                <a:latin typeface="Arial" pitchFamily="34" charset="0"/>
                <a:cs typeface="Arial" pitchFamily="34" charset="0"/>
              </a:rPr>
              <a:t> Affairs</a:t>
            </a:r>
            <a:r>
              <a:rPr lang="en-US" altLang="ja-JP" sz="800" dirty="0">
                <a:solidFill>
                  <a:srgbClr val="262626"/>
                </a:solidFill>
                <a:latin typeface="Arial" pitchFamily="34" charset="0"/>
                <a:cs typeface="Arial" pitchFamily="34" charset="0"/>
              </a:rPr>
              <a:t>, </a:t>
            </a:r>
            <a:endParaRPr lang="en-US" altLang="ja-JP" sz="800" dirty="0">
              <a:solidFill>
                <a:srgbClr val="5C5C5C"/>
              </a:solidFill>
              <a:latin typeface="Times New Roman" pitchFamily="18" charset="0"/>
              <a:ea typeface="MS Mincho" pitchFamily="49" charset="-128"/>
              <a:cs typeface="Times New Roman" pitchFamily="18" charset="0"/>
            </a:endParaRPr>
          </a:p>
          <a:p>
            <a:pPr algn="ctr" eaLnBrk="0" hangingPunct="0"/>
            <a:r>
              <a:rPr lang="en-US" altLang="ja-JP" sz="800" dirty="0">
                <a:solidFill>
                  <a:srgbClr val="262626"/>
                </a:solidFill>
                <a:latin typeface="Arial" pitchFamily="34" charset="0"/>
                <a:cs typeface="Arial" pitchFamily="34" charset="0"/>
              </a:rPr>
              <a:t>People’s Republic of China</a:t>
            </a:r>
            <a:endParaRPr lang="en-US" altLang="ja-JP" sz="800" dirty="0">
              <a:solidFill>
                <a:srgbClr val="5C5C5C"/>
              </a:solidFill>
              <a:latin typeface="Arial" pitchFamily="34" charset="0"/>
              <a:cs typeface="Arial" pitchFamily="34" charset="0"/>
            </a:endParaRPr>
          </a:p>
        </p:txBody>
      </p:sp>
      <p:pic>
        <p:nvPicPr>
          <p:cNvPr id="6" name="Picture Placeholder 21">
            <a:extLst>
              <a:ext uri="{FF2B5EF4-FFF2-40B4-BE49-F238E27FC236}">
                <a16:creationId xmlns:a16="http://schemas.microsoft.com/office/drawing/2014/main" id="{4616F98E-5B09-AC4C-B0A3-DA8DAB3B1124}"/>
              </a:ext>
            </a:extLst>
          </p:cNvPr>
          <p:cNvPicPr>
            <a:picLocks noGrp="1"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138771" y="5443068"/>
            <a:ext cx="1161290" cy="525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25">
            <a:extLst>
              <a:ext uri="{FF2B5EF4-FFF2-40B4-BE49-F238E27FC236}">
                <a16:creationId xmlns:a16="http://schemas.microsoft.com/office/drawing/2014/main" id="{8EE0CAB1-4DF4-3340-A27A-E433D5ABF20A}"/>
              </a:ext>
            </a:extLst>
          </p:cNvPr>
          <p:cNvPicPr>
            <a:picLocks noGrp="1"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692180" y="5242331"/>
            <a:ext cx="652822" cy="6528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22">
            <a:extLst>
              <a:ext uri="{FF2B5EF4-FFF2-40B4-BE49-F238E27FC236}">
                <a16:creationId xmlns:a16="http://schemas.microsoft.com/office/drawing/2014/main" id="{86B670A1-C1D0-724F-909D-A9CF4CD585C1}"/>
              </a:ext>
            </a:extLst>
          </p:cNvPr>
          <p:cNvPicPr>
            <a:picLocks noGrp="1"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382434" y="5368255"/>
            <a:ext cx="14478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nada AAFC.png">
            <a:extLst>
              <a:ext uri="{FF2B5EF4-FFF2-40B4-BE49-F238E27FC236}">
                <a16:creationId xmlns:a16="http://schemas.microsoft.com/office/drawing/2014/main" id="{876A4D9A-C3F3-154D-A0C7-2F02F7AD863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633739" y="5495936"/>
            <a:ext cx="1440160" cy="265993"/>
          </a:xfrm>
          <a:prstGeom prst="rect">
            <a:avLst/>
          </a:prstGeom>
        </p:spPr>
      </p:pic>
      <p:sp>
        <p:nvSpPr>
          <p:cNvPr id="10" name="Text Placeholder 2">
            <a:extLst>
              <a:ext uri="{FF2B5EF4-FFF2-40B4-BE49-F238E27FC236}">
                <a16:creationId xmlns:a16="http://schemas.microsoft.com/office/drawing/2014/main" id="{CD0211B5-A9D0-014A-97EB-1218A0EF096E}"/>
              </a:ext>
            </a:extLst>
          </p:cNvPr>
          <p:cNvSpPr txBox="1">
            <a:spLocks/>
          </p:cNvSpPr>
          <p:nvPr userDrawn="1"/>
        </p:nvSpPr>
        <p:spPr>
          <a:xfrm>
            <a:off x="1981200" y="4103152"/>
            <a:ext cx="8229600" cy="463271"/>
          </a:xfrm>
          <a:prstGeom prst="rect">
            <a:avLst/>
          </a:prstGeom>
        </p:spPr>
        <p:txBody>
          <a:bodyPr vert="horz" lIns="91440" tIns="45720" rIns="91440" bIns="45720" rtlCol="0">
            <a:noAutofit/>
          </a:bodyPr>
          <a:lstStyle>
            <a:lvl1pPr marL="177800" indent="-177800" algn="l" defTabSz="914400" rtl="0" eaLnBrk="1" latinLnBrk="0" hangingPunct="1">
              <a:spcBef>
                <a:spcPct val="20000"/>
              </a:spcBef>
              <a:buClr>
                <a:srgbClr val="37833B"/>
              </a:buClr>
              <a:buFont typeface="Arial" panose="020B0604020202020204" pitchFamily="34" charset="0"/>
              <a:buChar char="●"/>
              <a:defRPr sz="1800" kern="1200">
                <a:solidFill>
                  <a:srgbClr val="000000"/>
                </a:solidFill>
                <a:latin typeface="+mn-lt"/>
                <a:ea typeface="+mn-ea"/>
                <a:cs typeface="Arial" panose="020B0604020202020204" pitchFamily="34" charset="0"/>
              </a:defRPr>
            </a:lvl1pPr>
            <a:lvl2pPr marL="177800" indent="-177800" algn="l" defTabSz="914400" rtl="0" eaLnBrk="1" latinLnBrk="0" hangingPunct="1">
              <a:spcBef>
                <a:spcPct val="20000"/>
              </a:spcBef>
              <a:buClr>
                <a:srgbClr val="37833B"/>
              </a:buClr>
              <a:buFont typeface="Arial" panose="020B0604020202020204" pitchFamily="34" charset="0"/>
              <a:buChar char="●"/>
              <a:defRPr sz="1800" kern="1200">
                <a:solidFill>
                  <a:srgbClr val="000000"/>
                </a:solidFill>
                <a:latin typeface="+mn-lt"/>
                <a:ea typeface="+mn-ea"/>
                <a:cs typeface="Arial" panose="020B0604020202020204" pitchFamily="34" charset="0"/>
              </a:defRPr>
            </a:lvl2pPr>
            <a:lvl3pPr marL="177800" indent="-177800" algn="l" defTabSz="914400" rtl="0" eaLnBrk="1" latinLnBrk="0" hangingPunct="1">
              <a:spcBef>
                <a:spcPct val="20000"/>
              </a:spcBef>
              <a:buClr>
                <a:srgbClr val="37833B"/>
              </a:buClr>
              <a:buFont typeface="Arial" panose="020B0604020202020204" pitchFamily="34" charset="0"/>
              <a:buChar char="●"/>
              <a:tabLst/>
              <a:defRPr sz="1800" kern="1200">
                <a:solidFill>
                  <a:schemeClr val="tx1">
                    <a:lumMod val="75000"/>
                  </a:schemeClr>
                </a:solidFill>
                <a:latin typeface="+mn-lt"/>
                <a:ea typeface="+mn-ea"/>
                <a:cs typeface="Arial" panose="020B0604020202020204" pitchFamily="34" charset="0"/>
              </a:defRPr>
            </a:lvl3pPr>
            <a:lvl4pPr marL="177800" indent="-177800" algn="l" defTabSz="914400" rtl="0" eaLnBrk="1" latinLnBrk="0" hangingPunct="1">
              <a:spcBef>
                <a:spcPct val="20000"/>
              </a:spcBef>
              <a:buClr>
                <a:srgbClr val="37833B"/>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4pPr>
            <a:lvl5pPr marL="177800" indent="-177800" algn="l" defTabSz="914400" rtl="0" eaLnBrk="1" latinLnBrk="0" hangingPunct="1">
              <a:spcBef>
                <a:spcPct val="20000"/>
              </a:spcBef>
              <a:buClr>
                <a:srgbClr val="37833B"/>
              </a:buClr>
              <a:buFont typeface="Arial" panose="020B0604020202020204" pitchFamily="34" charset="0"/>
              <a:buChar char="●"/>
              <a:defRPr sz="1800" kern="1200">
                <a:solidFill>
                  <a:schemeClr val="tx1">
                    <a:lumMod val="75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t>CABI is an international intergovernmental organisation, and we gratefully acknowledge </a:t>
            </a:r>
            <a:br>
              <a:rPr lang="en-GB" sz="1400" dirty="0"/>
            </a:br>
            <a:r>
              <a:rPr lang="en-GB" sz="1400" dirty="0"/>
              <a:t>the core financial support from our member countries (and lead agencies) including:</a:t>
            </a:r>
          </a:p>
        </p:txBody>
      </p:sp>
    </p:spTree>
    <p:extLst>
      <p:ext uri="{BB962C8B-B14F-4D97-AF65-F5344CB8AC3E}">
        <p14:creationId xmlns:p14="http://schemas.microsoft.com/office/powerpoint/2010/main" val="170091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0CD6-B7F2-2148-B868-7F9CCD093068}"/>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820776-5DA2-6545-BCCB-47FF24C3CD69}"/>
              </a:ext>
            </a:extLst>
          </p:cNvPr>
          <p:cNvSpPr>
            <a:spLocks noGrp="1"/>
          </p:cNvSpPr>
          <p:nvPr>
            <p:ph sz="half" idx="1"/>
          </p:nvPr>
        </p:nvSpPr>
        <p:spPr>
          <a:xfrm>
            <a:off x="838200" y="1825625"/>
            <a:ext cx="5181600" cy="4351338"/>
          </a:xfrm>
          <a:prstGeom prst="rect">
            <a:avLst/>
          </a:prstGeom>
        </p:spPr>
        <p:txBody>
          <a:bodyPr/>
          <a:lstStyle>
            <a:lvl2pPr>
              <a:buFont typeface="Arial" panose="020B0604020202020204" pitchFamily="34" charset="0"/>
              <a:buNone/>
              <a:defRPr/>
            </a:lvl2pPr>
          </a:lstStyle>
          <a:p>
            <a:pPr lvl="0"/>
            <a:r>
              <a:rPr lang="en-US"/>
              <a:t>Edit Master text styles</a:t>
            </a:r>
          </a:p>
          <a:p>
            <a:pPr lvl="1"/>
            <a:r>
              <a:rPr lang="en-US"/>
              <a:t>Second level</a:t>
            </a:r>
          </a:p>
        </p:txBody>
      </p:sp>
      <p:sp>
        <p:nvSpPr>
          <p:cNvPr id="4" name="Content Placeholder 3">
            <a:extLst>
              <a:ext uri="{FF2B5EF4-FFF2-40B4-BE49-F238E27FC236}">
                <a16:creationId xmlns:a16="http://schemas.microsoft.com/office/drawing/2014/main" id="{7EEFF140-70F0-A640-9422-87D938AF0149}"/>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319534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4D15-DF23-5F4F-B7CC-1505C0EE6C2A}"/>
              </a:ext>
            </a:extLst>
          </p:cNvPr>
          <p:cNvSpPr>
            <a:spLocks noGrp="1"/>
          </p:cNvSpPr>
          <p:nvPr>
            <p:ph type="title"/>
          </p:nvPr>
        </p:nvSpPr>
        <p:spPr>
          <a:xfrm>
            <a:off x="839788" y="365125"/>
            <a:ext cx="10515600" cy="607027"/>
          </a:xfrm>
        </p:spPr>
        <p:txBody>
          <a:bodyPr anchor="t"/>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F8C8AAC-C3EB-004D-9A01-AFD0938E8AFE}"/>
              </a:ext>
            </a:extLst>
          </p:cNvPr>
          <p:cNvSpPr>
            <a:spLocks noGrp="1"/>
          </p:cNvSpPr>
          <p:nvPr>
            <p:ph type="body" idx="1"/>
          </p:nvPr>
        </p:nvSpPr>
        <p:spPr>
          <a:xfrm>
            <a:off x="839788" y="1171026"/>
            <a:ext cx="5157787" cy="823912"/>
          </a:xfrm>
          <a:prstGeom prst="rect">
            <a:avLst/>
          </a:prstGeom>
        </p:spPr>
        <p:txBody>
          <a:bodyPr anchor="t">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7FD3F6-A453-6248-AD3F-F494F5E95743}"/>
              </a:ext>
            </a:extLst>
          </p:cNvPr>
          <p:cNvSpPr>
            <a:spLocks noGrp="1"/>
          </p:cNvSpPr>
          <p:nvPr>
            <p:ph sz="half" idx="2"/>
          </p:nvPr>
        </p:nvSpPr>
        <p:spPr>
          <a:xfrm>
            <a:off x="839788" y="2245194"/>
            <a:ext cx="5157787" cy="3914973"/>
          </a:xfrm>
          <a:prstGeom prst="rect">
            <a:avLst/>
          </a:prstGeom>
        </p:spPr>
        <p:txBody>
          <a:bodyPr/>
          <a:lstStyle>
            <a:lvl1pPr marL="0" indent="0">
              <a:buNone/>
              <a:defRPr/>
            </a:lvl1pPr>
          </a:lstStyle>
          <a:p>
            <a:pPr lvl="0"/>
            <a:r>
              <a:rPr lang="en-US"/>
              <a:t>Edit Master text styles</a:t>
            </a:r>
          </a:p>
        </p:txBody>
      </p:sp>
      <p:sp>
        <p:nvSpPr>
          <p:cNvPr id="5" name="Text Placeholder 4">
            <a:extLst>
              <a:ext uri="{FF2B5EF4-FFF2-40B4-BE49-F238E27FC236}">
                <a16:creationId xmlns:a16="http://schemas.microsoft.com/office/drawing/2014/main" id="{A5D5045E-7E93-7D4A-81FA-16CF01B8E264}"/>
              </a:ext>
            </a:extLst>
          </p:cNvPr>
          <p:cNvSpPr>
            <a:spLocks noGrp="1"/>
          </p:cNvSpPr>
          <p:nvPr>
            <p:ph type="body" sz="quarter" idx="3"/>
          </p:nvPr>
        </p:nvSpPr>
        <p:spPr>
          <a:xfrm>
            <a:off x="6172200" y="1171026"/>
            <a:ext cx="5183188" cy="823912"/>
          </a:xfrm>
          <a:prstGeom prst="rect">
            <a:avLst/>
          </a:prstGeom>
        </p:spPr>
        <p:txBody>
          <a:bodyPr anchor="t">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FB9974-2BF5-0D45-BB4F-F74B6BD1FD6F}"/>
              </a:ext>
            </a:extLst>
          </p:cNvPr>
          <p:cNvSpPr>
            <a:spLocks noGrp="1"/>
          </p:cNvSpPr>
          <p:nvPr>
            <p:ph sz="quarter" idx="4"/>
          </p:nvPr>
        </p:nvSpPr>
        <p:spPr>
          <a:xfrm>
            <a:off x="6172200" y="2245194"/>
            <a:ext cx="5183188" cy="3914973"/>
          </a:xfrm>
          <a:prstGeom prst="rect">
            <a:avLst/>
          </a:prstGeo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13376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941DA-9D2C-F348-AB72-11721D1116F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3262313" cy="6288506"/>
          </a:xfrm>
          <a:prstGeom prst="rect">
            <a:avLst/>
          </a:prstGeom>
        </p:spPr>
      </p:pic>
      <p:sp>
        <p:nvSpPr>
          <p:cNvPr id="2" name="Title 1">
            <a:extLst>
              <a:ext uri="{FF2B5EF4-FFF2-40B4-BE49-F238E27FC236}">
                <a16:creationId xmlns:a16="http://schemas.microsoft.com/office/drawing/2014/main" id="{47FA996B-9C18-B94F-A8B9-02C7CF57A908}"/>
              </a:ext>
            </a:extLst>
          </p:cNvPr>
          <p:cNvSpPr>
            <a:spLocks noGrp="1"/>
          </p:cNvSpPr>
          <p:nvPr>
            <p:ph type="title"/>
          </p:nvPr>
        </p:nvSpPr>
        <p:spPr>
          <a:xfrm>
            <a:off x="3581811" y="365125"/>
            <a:ext cx="7771989" cy="1325563"/>
          </a:xfrm>
        </p:spPr>
        <p:txBody>
          <a:bodyPr anchor="t">
            <a:normAutofit/>
          </a:bodyPr>
          <a:lstStyle>
            <a:lvl1pPr>
              <a:defRPr sz="4400"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DE57877-53B4-1B47-89E6-BF5406710017}"/>
              </a:ext>
            </a:extLst>
          </p:cNvPr>
          <p:cNvSpPr>
            <a:spLocks noGrp="1"/>
          </p:cNvSpPr>
          <p:nvPr>
            <p:ph idx="1"/>
          </p:nvPr>
        </p:nvSpPr>
        <p:spPr>
          <a:xfrm>
            <a:off x="3581400" y="1825625"/>
            <a:ext cx="7771990" cy="4351338"/>
          </a:xfrm>
          <a:prstGeom prst="rect">
            <a:avLst/>
          </a:prstGeom>
        </p:spPr>
        <p:txBody>
          <a:bodyPr/>
          <a:lstStyle>
            <a:lvl1pPr marL="0" indent="0">
              <a:buClr>
                <a:schemeClr val="tx2"/>
              </a:buClr>
              <a:buNone/>
              <a:defRPr sz="2800"/>
            </a:lvl1pPr>
            <a:lvl2pPr marL="685800" indent="-228600">
              <a:buClr>
                <a:schemeClr val="tx2"/>
              </a:buClr>
              <a:buFont typeface="System Font"/>
              <a:buChar char="-"/>
              <a:defRPr sz="2400"/>
            </a:lvl2pPr>
            <a:lvl3pPr marL="1143000" indent="-228600">
              <a:buClr>
                <a:schemeClr val="tx2"/>
              </a:buClr>
              <a:buFont typeface="System Font"/>
              <a:buChar char="-"/>
              <a:defRPr sz="2000"/>
            </a:lvl3pPr>
            <a:lvl4pPr marL="1600200" indent="-228600">
              <a:buClr>
                <a:schemeClr val="tx2"/>
              </a:buClr>
              <a:buFont typeface="System Font"/>
              <a:buChar char="-"/>
              <a:defRPr sz="1800"/>
            </a:lvl4pPr>
            <a:lvl5pPr marL="2057400" indent="-228600">
              <a:buClr>
                <a:schemeClr val="tx2"/>
              </a:buClr>
              <a:buFont typeface="System Font"/>
              <a:buChar char="-"/>
              <a:defRPr sz="1800"/>
            </a:lvl5pPr>
            <a:lvl6pPr>
              <a:defRPr sz="2000"/>
            </a:lvl6pPr>
            <a:lvl7pPr>
              <a:defRPr sz="2000"/>
            </a:lvl7pPr>
            <a:lvl8pPr>
              <a:defRPr sz="2000"/>
            </a:lvl8pPr>
            <a:lvl9pPr>
              <a:defRPr sz="2000"/>
            </a:lvl9pPr>
          </a:lstStyle>
          <a:p>
            <a:pPr lvl="0"/>
            <a:r>
              <a:rPr lang="en-US"/>
              <a:t>Edit Master text styles</a:t>
            </a:r>
          </a:p>
        </p:txBody>
      </p:sp>
      <p:sp>
        <p:nvSpPr>
          <p:cNvPr id="9" name="Picture Placeholder 8">
            <a:extLst>
              <a:ext uri="{FF2B5EF4-FFF2-40B4-BE49-F238E27FC236}">
                <a16:creationId xmlns:a16="http://schemas.microsoft.com/office/drawing/2014/main" id="{54E265F6-8EFB-AB4E-9ACE-3DD2CC4BC777}"/>
              </a:ext>
            </a:extLst>
          </p:cNvPr>
          <p:cNvSpPr>
            <a:spLocks noGrp="1"/>
          </p:cNvSpPr>
          <p:nvPr>
            <p:ph type="pic" sz="quarter" idx="10"/>
          </p:nvPr>
        </p:nvSpPr>
        <p:spPr>
          <a:xfrm>
            <a:off x="0" y="0"/>
            <a:ext cx="3262313" cy="6288505"/>
          </a:xfrm>
          <a:prstGeom prst="rect">
            <a:avLst/>
          </a:prstGeom>
        </p:spPr>
        <p:txBody>
          <a:bodyPr/>
          <a:lstStyle/>
          <a:p>
            <a:r>
              <a:rPr lang="en-US"/>
              <a:t>Click icon to add picture</a:t>
            </a:r>
          </a:p>
        </p:txBody>
      </p:sp>
    </p:spTree>
    <p:extLst>
      <p:ext uri="{BB962C8B-B14F-4D97-AF65-F5344CB8AC3E}">
        <p14:creationId xmlns:p14="http://schemas.microsoft.com/office/powerpoint/2010/main" val="40193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x content with ic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B378C-0654-A141-A621-5A30419902D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3262313" cy="6288506"/>
          </a:xfrm>
          <a:prstGeom prst="rect">
            <a:avLst/>
          </a:prstGeom>
        </p:spPr>
      </p:pic>
      <p:sp>
        <p:nvSpPr>
          <p:cNvPr id="2" name="Title 1">
            <a:extLst>
              <a:ext uri="{FF2B5EF4-FFF2-40B4-BE49-F238E27FC236}">
                <a16:creationId xmlns:a16="http://schemas.microsoft.com/office/drawing/2014/main" id="{47FA996B-9C18-B94F-A8B9-02C7CF57A908}"/>
              </a:ext>
            </a:extLst>
          </p:cNvPr>
          <p:cNvSpPr>
            <a:spLocks noGrp="1"/>
          </p:cNvSpPr>
          <p:nvPr>
            <p:ph type="title"/>
          </p:nvPr>
        </p:nvSpPr>
        <p:spPr>
          <a:xfrm>
            <a:off x="3581811" y="365125"/>
            <a:ext cx="7771989" cy="1325563"/>
          </a:xfrm>
        </p:spPr>
        <p:txBody>
          <a:bodyPr anchor="t">
            <a:normAutofit/>
          </a:bodyPr>
          <a:lstStyle>
            <a:lvl1pPr>
              <a:defRPr sz="4400" b="1"/>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54E265F6-8EFB-AB4E-9ACE-3DD2CC4BC777}"/>
              </a:ext>
            </a:extLst>
          </p:cNvPr>
          <p:cNvSpPr>
            <a:spLocks noGrp="1"/>
          </p:cNvSpPr>
          <p:nvPr>
            <p:ph type="pic" sz="quarter" idx="10"/>
          </p:nvPr>
        </p:nvSpPr>
        <p:spPr>
          <a:xfrm>
            <a:off x="0" y="0"/>
            <a:ext cx="3262313" cy="6288505"/>
          </a:xfrm>
          <a:prstGeom prst="rect">
            <a:avLst/>
          </a:prstGeom>
        </p:spPr>
        <p:txBody>
          <a:bodyPr/>
          <a:lstStyle/>
          <a:p>
            <a:r>
              <a:rPr lang="en-US"/>
              <a:t>Click icon to add picture</a:t>
            </a:r>
          </a:p>
        </p:txBody>
      </p:sp>
      <p:sp>
        <p:nvSpPr>
          <p:cNvPr id="5" name="Text Placeholder 4">
            <a:extLst>
              <a:ext uri="{FF2B5EF4-FFF2-40B4-BE49-F238E27FC236}">
                <a16:creationId xmlns:a16="http://schemas.microsoft.com/office/drawing/2014/main" id="{8AA69A3E-E127-3A42-A8C5-BB409E99A83B}"/>
              </a:ext>
            </a:extLst>
          </p:cNvPr>
          <p:cNvSpPr>
            <a:spLocks noGrp="1"/>
          </p:cNvSpPr>
          <p:nvPr>
            <p:ph type="body" sz="quarter" idx="11"/>
          </p:nvPr>
        </p:nvSpPr>
        <p:spPr>
          <a:xfrm>
            <a:off x="4940011" y="2192408"/>
            <a:ext cx="6413789" cy="436130"/>
          </a:xfrm>
        </p:spPr>
        <p:txBody>
          <a:bodyPr/>
          <a:lstStyle>
            <a:lvl1pPr marL="0" indent="0">
              <a:buNone/>
              <a:defRPr/>
            </a:lvl1pPr>
          </a:lstStyle>
          <a:p>
            <a:pPr lvl="0"/>
            <a:r>
              <a:rPr lang="en-US"/>
              <a:t>Edit Master text styles</a:t>
            </a:r>
          </a:p>
        </p:txBody>
      </p:sp>
      <p:sp>
        <p:nvSpPr>
          <p:cNvPr id="8" name="Picture Placeholder 7">
            <a:extLst>
              <a:ext uri="{FF2B5EF4-FFF2-40B4-BE49-F238E27FC236}">
                <a16:creationId xmlns:a16="http://schemas.microsoft.com/office/drawing/2014/main" id="{9E4508A7-6A0B-074D-AE23-83356EA1CCE1}"/>
              </a:ext>
            </a:extLst>
          </p:cNvPr>
          <p:cNvSpPr>
            <a:spLocks noGrp="1"/>
          </p:cNvSpPr>
          <p:nvPr>
            <p:ph type="pic" sz="quarter" idx="12" hasCustomPrompt="1"/>
          </p:nvPr>
        </p:nvSpPr>
        <p:spPr>
          <a:xfrm>
            <a:off x="3581400" y="1890712"/>
            <a:ext cx="1039524" cy="1039523"/>
          </a:xfrm>
        </p:spPr>
        <p:txBody>
          <a:bodyPr/>
          <a:lstStyle>
            <a:lvl1pPr marL="0" indent="0">
              <a:buNone/>
              <a:defRPr/>
            </a:lvl1pPr>
          </a:lstStyle>
          <a:p>
            <a:r>
              <a:rPr lang="en-US" dirty="0"/>
              <a:t>icon</a:t>
            </a:r>
          </a:p>
        </p:txBody>
      </p:sp>
      <p:sp>
        <p:nvSpPr>
          <p:cNvPr id="10" name="Picture Placeholder 7">
            <a:extLst>
              <a:ext uri="{FF2B5EF4-FFF2-40B4-BE49-F238E27FC236}">
                <a16:creationId xmlns:a16="http://schemas.microsoft.com/office/drawing/2014/main" id="{439AC4B0-311F-1143-B603-DABEABCACD04}"/>
              </a:ext>
            </a:extLst>
          </p:cNvPr>
          <p:cNvSpPr>
            <a:spLocks noGrp="1"/>
          </p:cNvSpPr>
          <p:nvPr>
            <p:ph type="pic" sz="quarter" idx="13" hasCustomPrompt="1"/>
          </p:nvPr>
        </p:nvSpPr>
        <p:spPr>
          <a:xfrm>
            <a:off x="3581400" y="3366221"/>
            <a:ext cx="1039524" cy="1039523"/>
          </a:xfrm>
        </p:spPr>
        <p:txBody>
          <a:bodyPr/>
          <a:lstStyle>
            <a:lvl1pPr marL="0" indent="0">
              <a:buNone/>
              <a:defRPr/>
            </a:lvl1pPr>
          </a:lstStyle>
          <a:p>
            <a:r>
              <a:rPr lang="en-US" dirty="0"/>
              <a:t>icon</a:t>
            </a:r>
          </a:p>
        </p:txBody>
      </p:sp>
      <p:sp>
        <p:nvSpPr>
          <p:cNvPr id="13" name="Text Placeholder 4">
            <a:extLst>
              <a:ext uri="{FF2B5EF4-FFF2-40B4-BE49-F238E27FC236}">
                <a16:creationId xmlns:a16="http://schemas.microsoft.com/office/drawing/2014/main" id="{B3D6557C-0EBD-384B-BEBD-738BE059268D}"/>
              </a:ext>
            </a:extLst>
          </p:cNvPr>
          <p:cNvSpPr>
            <a:spLocks noGrp="1"/>
          </p:cNvSpPr>
          <p:nvPr>
            <p:ph type="body" sz="quarter" idx="14"/>
          </p:nvPr>
        </p:nvSpPr>
        <p:spPr>
          <a:xfrm>
            <a:off x="4940011" y="3667917"/>
            <a:ext cx="6413789" cy="436130"/>
          </a:xfrm>
        </p:spPr>
        <p:txBody>
          <a:bodyPr/>
          <a:lstStyle>
            <a:lvl1pPr marL="0" indent="0">
              <a:buNone/>
              <a:defRPr/>
            </a:lvl1pPr>
          </a:lstStyle>
          <a:p>
            <a:pPr lvl="0"/>
            <a:r>
              <a:rPr lang="en-US"/>
              <a:t>Edit Master text styles</a:t>
            </a:r>
          </a:p>
        </p:txBody>
      </p:sp>
      <p:sp>
        <p:nvSpPr>
          <p:cNvPr id="14" name="Picture Placeholder 7">
            <a:extLst>
              <a:ext uri="{FF2B5EF4-FFF2-40B4-BE49-F238E27FC236}">
                <a16:creationId xmlns:a16="http://schemas.microsoft.com/office/drawing/2014/main" id="{75D51898-C867-D44F-BCEC-1A6B39AF3255}"/>
              </a:ext>
            </a:extLst>
          </p:cNvPr>
          <p:cNvSpPr>
            <a:spLocks noGrp="1"/>
          </p:cNvSpPr>
          <p:nvPr>
            <p:ph type="pic" sz="quarter" idx="15" hasCustomPrompt="1"/>
          </p:nvPr>
        </p:nvSpPr>
        <p:spPr>
          <a:xfrm>
            <a:off x="3581400" y="4841730"/>
            <a:ext cx="1039524" cy="1039523"/>
          </a:xfrm>
        </p:spPr>
        <p:txBody>
          <a:bodyPr/>
          <a:lstStyle>
            <a:lvl1pPr marL="0" indent="0">
              <a:buNone/>
              <a:defRPr/>
            </a:lvl1pPr>
          </a:lstStyle>
          <a:p>
            <a:r>
              <a:rPr lang="en-US" dirty="0"/>
              <a:t>icon</a:t>
            </a:r>
          </a:p>
        </p:txBody>
      </p:sp>
      <p:sp>
        <p:nvSpPr>
          <p:cNvPr id="15" name="Text Placeholder 4">
            <a:extLst>
              <a:ext uri="{FF2B5EF4-FFF2-40B4-BE49-F238E27FC236}">
                <a16:creationId xmlns:a16="http://schemas.microsoft.com/office/drawing/2014/main" id="{042D2E1A-3AC7-9C48-BB7B-452D6F971D2E}"/>
              </a:ext>
            </a:extLst>
          </p:cNvPr>
          <p:cNvSpPr>
            <a:spLocks noGrp="1"/>
          </p:cNvSpPr>
          <p:nvPr>
            <p:ph type="body" sz="quarter" idx="16"/>
          </p:nvPr>
        </p:nvSpPr>
        <p:spPr>
          <a:xfrm>
            <a:off x="4940011" y="5143426"/>
            <a:ext cx="6413789" cy="436130"/>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22373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icture with text - lef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AA2C49-F5A0-7943-B5E0-5BF7916D071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US"/>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0" y="0"/>
            <a:ext cx="5870027" cy="6289675"/>
          </a:xfrm>
          <a:gradFill>
            <a:gsLst>
              <a:gs pos="0">
                <a:schemeClr val="tx1">
                  <a:alpha val="65000"/>
                </a:schemeClr>
              </a:gs>
              <a:gs pos="71000">
                <a:srgbClr val="000000">
                  <a:alpha val="30000"/>
                </a:srgbClr>
              </a:gs>
              <a:gs pos="100000">
                <a:schemeClr val="tx1">
                  <a:alpha val="0"/>
                </a:schemeClr>
              </a:gs>
            </a:gsLst>
            <a:lin ang="0" scaled="0"/>
          </a:gradFill>
        </p:spPr>
        <p:txBody>
          <a:bodyPr/>
          <a:lstStyle>
            <a:lvl1pPr marL="0" indent="0">
              <a:buFontTx/>
              <a:buNone/>
              <a:defRPr>
                <a:solidFill>
                  <a:schemeClr val="tx1">
                    <a:alpha val="0"/>
                  </a:schemeClr>
                </a:solidFill>
              </a:defRPr>
            </a:lvl1pPr>
            <a:lvl2pPr marL="457200" indent="0">
              <a:buNone/>
              <a:defRPr/>
            </a:lvl2pPr>
          </a:lstStyle>
          <a:p>
            <a:pPr lvl="0"/>
            <a:r>
              <a:rPr lang="en-US"/>
              <a:t>Edit Master text styles</a:t>
            </a:r>
          </a:p>
        </p:txBody>
      </p:sp>
      <p:sp>
        <p:nvSpPr>
          <p:cNvPr id="5" name="Content Placeholder 2">
            <a:extLst>
              <a:ext uri="{FF2B5EF4-FFF2-40B4-BE49-F238E27FC236}">
                <a16:creationId xmlns:a16="http://schemas.microsoft.com/office/drawing/2014/main" id="{1FC49F0A-B592-F84D-8FC6-E14D537221DA}"/>
              </a:ext>
            </a:extLst>
          </p:cNvPr>
          <p:cNvSpPr>
            <a:spLocks noGrp="1"/>
          </p:cNvSpPr>
          <p:nvPr>
            <p:ph idx="1"/>
          </p:nvPr>
        </p:nvSpPr>
        <p:spPr>
          <a:xfrm>
            <a:off x="838200" y="1825625"/>
            <a:ext cx="5031827" cy="435133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stStyle>
          <a:p>
            <a:pPr lvl="0"/>
            <a:r>
              <a:rPr lang="en-US"/>
              <a:t>Edit Master text styles</a:t>
            </a:r>
          </a:p>
          <a:p>
            <a:pPr lvl="1"/>
            <a:r>
              <a:rPr lang="en-US"/>
              <a:t>Second level</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838200" y="365125"/>
            <a:ext cx="5031827" cy="1325563"/>
          </a:xfrm>
        </p:spPr>
        <p:txBody>
          <a:bodyPr anchor="t"/>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307987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icture with text - righ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94B4EB-8AF2-AB49-8EE9-71605A8780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US"/>
              <a:t>Click icon to add picture</a:t>
            </a:r>
            <a:endParaRPr lang="en-US" dirty="0"/>
          </a:p>
        </p:txBody>
      </p:sp>
      <p:sp>
        <p:nvSpPr>
          <p:cNvPr id="17" name="Text Placeholder 16">
            <a:extLst>
              <a:ext uri="{FF2B5EF4-FFF2-40B4-BE49-F238E27FC236}">
                <a16:creationId xmlns:a16="http://schemas.microsoft.com/office/drawing/2014/main" id="{4895EC5E-60FC-444A-B592-97D75D47206D}"/>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US"/>
              <a:t>Edit Master text styles</a:t>
            </a:r>
          </a:p>
        </p:txBody>
      </p:sp>
      <p:sp>
        <p:nvSpPr>
          <p:cNvPr id="5" name="Content Placeholder 2">
            <a:extLst>
              <a:ext uri="{FF2B5EF4-FFF2-40B4-BE49-F238E27FC236}">
                <a16:creationId xmlns:a16="http://schemas.microsoft.com/office/drawing/2014/main" id="{1FC49F0A-B592-F84D-8FC6-E14D537221DA}"/>
              </a:ext>
            </a:extLst>
          </p:cNvPr>
          <p:cNvSpPr>
            <a:spLocks noGrp="1"/>
          </p:cNvSpPr>
          <p:nvPr>
            <p:ph idx="1"/>
          </p:nvPr>
        </p:nvSpPr>
        <p:spPr>
          <a:xfrm>
            <a:off x="6321973" y="1825625"/>
            <a:ext cx="5031827" cy="435133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stStyle>
          <a:p>
            <a:pPr lvl="0"/>
            <a:r>
              <a:rPr lang="en-US"/>
              <a:t>Edit Master text styles</a:t>
            </a:r>
          </a:p>
          <a:p>
            <a:pPr lvl="1"/>
            <a:r>
              <a:rPr lang="en-US"/>
              <a:t>Second level</a:t>
            </a:r>
          </a:p>
        </p:txBody>
      </p:sp>
      <p:sp>
        <p:nvSpPr>
          <p:cNvPr id="4" name="Title 1">
            <a:extLst>
              <a:ext uri="{FF2B5EF4-FFF2-40B4-BE49-F238E27FC236}">
                <a16:creationId xmlns:a16="http://schemas.microsoft.com/office/drawing/2014/main" id="{807888F7-1C11-9B40-8DDF-4C7DDAD75E09}"/>
              </a:ext>
            </a:extLst>
          </p:cNvPr>
          <p:cNvSpPr>
            <a:spLocks noGrp="1"/>
          </p:cNvSpPr>
          <p:nvPr>
            <p:ph type="title"/>
          </p:nvPr>
        </p:nvSpPr>
        <p:spPr>
          <a:xfrm>
            <a:off x="6321973" y="365125"/>
            <a:ext cx="5031827" cy="1325563"/>
          </a:xfrm>
        </p:spPr>
        <p:txBody>
          <a:bodyPr anchor="t"/>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911897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_icon_with_tex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362CB2-1266-1644-8153-D179FC635E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1"/>
          <a:stretch/>
        </p:blipFill>
        <p:spPr>
          <a:xfrm>
            <a:off x="0" y="-1"/>
            <a:ext cx="12192000" cy="6288506"/>
          </a:xfrm>
          <a:prstGeom prst="rect">
            <a:avLst/>
          </a:prstGeom>
        </p:spPr>
      </p:pic>
      <p:sp>
        <p:nvSpPr>
          <p:cNvPr id="3" name="Picture Placeholder 2">
            <a:extLst>
              <a:ext uri="{FF2B5EF4-FFF2-40B4-BE49-F238E27FC236}">
                <a16:creationId xmlns:a16="http://schemas.microsoft.com/office/drawing/2014/main" id="{772F6447-F059-4745-9987-A8D35ACEC49C}"/>
              </a:ext>
            </a:extLst>
          </p:cNvPr>
          <p:cNvSpPr>
            <a:spLocks noGrp="1"/>
          </p:cNvSpPr>
          <p:nvPr>
            <p:ph type="pic" sz="quarter" idx="10"/>
          </p:nvPr>
        </p:nvSpPr>
        <p:spPr>
          <a:xfrm>
            <a:off x="0" y="0"/>
            <a:ext cx="12192000" cy="6289675"/>
          </a:xfrm>
          <a:prstGeom prst="rect">
            <a:avLst/>
          </a:prstGeom>
          <a:noFill/>
        </p:spPr>
        <p:txBody>
          <a:bodyPr/>
          <a:lstStyle/>
          <a:p>
            <a:r>
              <a:rPr lang="en-US"/>
              <a:t>Click icon to add picture</a:t>
            </a:r>
            <a:endParaRPr lang="en-US" dirty="0"/>
          </a:p>
        </p:txBody>
      </p:sp>
      <p:sp>
        <p:nvSpPr>
          <p:cNvPr id="11" name="Text Placeholder 16">
            <a:extLst>
              <a:ext uri="{FF2B5EF4-FFF2-40B4-BE49-F238E27FC236}">
                <a16:creationId xmlns:a16="http://schemas.microsoft.com/office/drawing/2014/main" id="{12393D6D-E513-6346-A36F-E093BCB9F90D}"/>
              </a:ext>
            </a:extLst>
          </p:cNvPr>
          <p:cNvSpPr>
            <a:spLocks noGrp="1"/>
          </p:cNvSpPr>
          <p:nvPr>
            <p:ph type="body" sz="quarter" idx="11"/>
          </p:nvPr>
        </p:nvSpPr>
        <p:spPr>
          <a:xfrm>
            <a:off x="6321972" y="0"/>
            <a:ext cx="5870027" cy="6289675"/>
          </a:xfrm>
          <a:gradFill>
            <a:gsLst>
              <a:gs pos="0">
                <a:schemeClr val="tx1">
                  <a:alpha val="65000"/>
                </a:schemeClr>
              </a:gs>
              <a:gs pos="71000">
                <a:srgbClr val="000000">
                  <a:alpha val="30000"/>
                </a:srgbClr>
              </a:gs>
              <a:gs pos="100000">
                <a:schemeClr val="tx1">
                  <a:alpha val="0"/>
                </a:schemeClr>
              </a:gs>
            </a:gsLst>
            <a:lin ang="10800000" scaled="0"/>
          </a:gradFill>
        </p:spPr>
        <p:txBody>
          <a:bodyPr/>
          <a:lstStyle>
            <a:lvl1pPr marL="0" indent="0">
              <a:buFontTx/>
              <a:buNone/>
              <a:defRPr>
                <a:solidFill>
                  <a:schemeClr val="tx1">
                    <a:alpha val="0"/>
                  </a:schemeClr>
                </a:solidFill>
              </a:defRPr>
            </a:lvl1pPr>
            <a:lvl2pPr marL="457200" indent="0">
              <a:buNone/>
              <a:defRPr/>
            </a:lvl2pPr>
          </a:lstStyle>
          <a:p>
            <a:pPr lvl="0"/>
            <a:r>
              <a:rPr lang="en-US"/>
              <a:t>Edit Master text styles</a:t>
            </a:r>
          </a:p>
        </p:txBody>
      </p:sp>
      <p:sp>
        <p:nvSpPr>
          <p:cNvPr id="12" name="Title 1">
            <a:extLst>
              <a:ext uri="{FF2B5EF4-FFF2-40B4-BE49-F238E27FC236}">
                <a16:creationId xmlns:a16="http://schemas.microsoft.com/office/drawing/2014/main" id="{0AE83C9B-57DC-994F-AADB-7A19BDBFC8FE}"/>
              </a:ext>
            </a:extLst>
          </p:cNvPr>
          <p:cNvSpPr>
            <a:spLocks noGrp="1"/>
          </p:cNvSpPr>
          <p:nvPr>
            <p:ph type="title"/>
          </p:nvPr>
        </p:nvSpPr>
        <p:spPr>
          <a:xfrm>
            <a:off x="6321973" y="932779"/>
            <a:ext cx="5031827" cy="4389120"/>
          </a:xfrm>
        </p:spPr>
        <p:txBody>
          <a:bodyPr/>
          <a:lstStyle>
            <a:lvl1pPr>
              <a:defRPr>
                <a:solidFill>
                  <a:schemeClr val="bg1"/>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53D476B3-3072-344F-815C-1D2E9E0AD4C1}"/>
              </a:ext>
            </a:extLst>
          </p:cNvPr>
          <p:cNvSpPr>
            <a:spLocks noGrp="1"/>
          </p:cNvSpPr>
          <p:nvPr>
            <p:ph type="pic" sz="quarter" idx="12"/>
          </p:nvPr>
        </p:nvSpPr>
        <p:spPr>
          <a:xfrm>
            <a:off x="813891" y="1405464"/>
            <a:ext cx="3443749" cy="3443749"/>
          </a:xfrm>
        </p:spPr>
        <p:txBody>
          <a:bodyPr/>
          <a:lstStyle/>
          <a:p>
            <a:r>
              <a:rPr lang="en-US"/>
              <a:t>Click icon to add picture</a:t>
            </a:r>
          </a:p>
        </p:txBody>
      </p:sp>
    </p:spTree>
    <p:extLst>
      <p:ext uri="{BB962C8B-B14F-4D97-AF65-F5344CB8AC3E}">
        <p14:creationId xmlns:p14="http://schemas.microsoft.com/office/powerpoint/2010/main" val="30398965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93E1B-DB40-8142-B119-B5CFC66BBFF2}"/>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9C212D8-F5CE-F641-8552-7CA07D036F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endParaRPr lang="en-US" dirty="0"/>
          </a:p>
        </p:txBody>
      </p:sp>
      <p:sp>
        <p:nvSpPr>
          <p:cNvPr id="7" name="Rectangle 6">
            <a:extLst>
              <a:ext uri="{FF2B5EF4-FFF2-40B4-BE49-F238E27FC236}">
                <a16:creationId xmlns:a16="http://schemas.microsoft.com/office/drawing/2014/main" id="{2115868D-E38D-4546-B1C5-ED4891CC4106}"/>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6753197-B76A-CA45-9BFD-45A01F756989}"/>
              </a:ext>
            </a:extLst>
          </p:cNvPr>
          <p:cNvSpPr txBox="1"/>
          <p:nvPr userDrawn="1"/>
        </p:nvSpPr>
        <p:spPr>
          <a:xfrm>
            <a:off x="271022" y="6434206"/>
            <a:ext cx="1608325" cy="276999"/>
          </a:xfrm>
          <a:prstGeom prst="rect">
            <a:avLst/>
          </a:prstGeom>
          <a:noFill/>
        </p:spPr>
        <p:txBody>
          <a:bodyPr wrap="none" rtlCol="0">
            <a:spAutoFit/>
          </a:bodyPr>
          <a:lstStyle/>
          <a:p>
            <a:pPr algn="l">
              <a:spcAft>
                <a:spcPts val="300"/>
              </a:spcAft>
            </a:pPr>
            <a:r>
              <a:rPr lang="en-GB" sz="1200" b="1" dirty="0">
                <a:solidFill>
                  <a:schemeClr val="bg1"/>
                </a:solidFill>
              </a:rPr>
              <a:t>KNOWLEDGE FOR LIFE</a:t>
            </a:r>
          </a:p>
        </p:txBody>
      </p:sp>
      <p:pic>
        <p:nvPicPr>
          <p:cNvPr id="5" name="Picture 4">
            <a:extLst>
              <a:ext uri="{FF2B5EF4-FFF2-40B4-BE49-F238E27FC236}">
                <a16:creationId xmlns:a16="http://schemas.microsoft.com/office/drawing/2014/main" id="{018538C8-66CA-684D-B80E-0E0121E07712}"/>
              </a:ext>
            </a:extLst>
          </p:cNvPr>
          <p:cNvPicPr>
            <a:picLocks noChangeAspect="1"/>
          </p:cNvPicPr>
          <p:nvPr userDrawn="1"/>
        </p:nvPicPr>
        <p:blipFill>
          <a:blip r:embed="rId23" cstate="email">
            <a:extLst>
              <a:ext uri="{28A0092B-C50C-407E-A947-70E740481C1C}">
                <a14:useLocalDpi xmlns:a14="http://schemas.microsoft.com/office/drawing/2010/main"/>
              </a:ext>
            </a:extLst>
          </a:blip>
          <a:srcRect/>
          <a:stretch/>
        </p:blipFill>
        <p:spPr>
          <a:xfrm>
            <a:off x="10902132" y="6434206"/>
            <a:ext cx="952606" cy="276999"/>
          </a:xfrm>
          <a:prstGeom prst="rect">
            <a:avLst/>
          </a:prstGeom>
        </p:spPr>
      </p:pic>
    </p:spTree>
    <p:extLst>
      <p:ext uri="{BB962C8B-B14F-4D97-AF65-F5344CB8AC3E}">
        <p14:creationId xmlns:p14="http://schemas.microsoft.com/office/powerpoint/2010/main" val="423001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9" r:id="rId7"/>
    <p:sldLayoutId id="2147483660" r:id="rId8"/>
    <p:sldLayoutId id="2147483662" r:id="rId9"/>
    <p:sldLayoutId id="2147483667" r:id="rId10"/>
    <p:sldLayoutId id="2147483668" r:id="rId11"/>
    <p:sldLayoutId id="2147483677" r:id="rId12"/>
    <p:sldLayoutId id="2147483676" r:id="rId13"/>
    <p:sldLayoutId id="2147483678" r:id="rId14"/>
    <p:sldLayoutId id="2147483669" r:id="rId15"/>
    <p:sldLayoutId id="2147483670" r:id="rId16"/>
    <p:sldLayoutId id="2147483671" r:id="rId17"/>
    <p:sldLayoutId id="2147483672" r:id="rId18"/>
    <p:sldLayoutId id="2147483673" r:id="rId19"/>
    <p:sldLayoutId id="2147483679" r:id="rId20"/>
    <p:sldLayoutId id="2147483674" r:id="rId2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hyperlink" Target="https://ckan.cabi.org/data/dataset/improving-irrigation-data-using-e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78.png"/><Relationship Id="rId4" Type="http://schemas.openxmlformats.org/officeDocument/2006/relationships/image" Target="../media/image77.png"/></Relationships>
</file>

<file path=ppt/slides/_rels/slide11.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78.png"/><Relationship Id="rId4" Type="http://schemas.openxmlformats.org/officeDocument/2006/relationships/image" Target="../media/image77.png"/></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78.png"/><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78.png"/><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78.png"/><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78.png"/><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78.png"/><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78.png"/><Relationship Id="rId4" Type="http://schemas.openxmlformats.org/officeDocument/2006/relationships/image" Target="../media/image77.png"/></Relationships>
</file>

<file path=ppt/slides/_rels/slide18.xml.rels><?xml version="1.0" encoding="UTF-8" standalone="yes"?>
<Relationships xmlns="http://schemas.openxmlformats.org/package/2006/relationships"><Relationship Id="rId8" Type="http://schemas.openxmlformats.org/officeDocument/2006/relationships/hyperlink" Target="https://doi.org/10.5194/hess-22-1119-2018" TargetMode="External"/><Relationship Id="rId3" Type="http://schemas.openxmlformats.org/officeDocument/2006/relationships/image" Target="../media/image76.png"/><Relationship Id="rId7" Type="http://schemas.openxmlformats.org/officeDocument/2006/relationships/hyperlink" Target="https://ckan.cabi.org/data/dataset/improving-irrigation-data-using-e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doi.org/10.34857/0034092" TargetMode="External"/><Relationship Id="rId11" Type="http://schemas.openxmlformats.org/officeDocument/2006/relationships/hyperlink" Target="https://doi.org/10.1007/s10340-016-0801-4" TargetMode="External"/><Relationship Id="rId5" Type="http://schemas.openxmlformats.org/officeDocument/2006/relationships/image" Target="../media/image78.png"/><Relationship Id="rId10" Type="http://schemas.openxmlformats.org/officeDocument/2006/relationships/hyperlink" Target="https://doi.org/10.1080/01431160802698919" TargetMode="External"/><Relationship Id="rId4" Type="http://schemas.openxmlformats.org/officeDocument/2006/relationships/image" Target="../media/image77.png"/><Relationship Id="rId9" Type="http://schemas.openxmlformats.org/officeDocument/2006/relationships/hyperlink" Target="http://www.fao.org/nr/water/aquastat/didyouknow/index3.s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1.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1.pn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2.png"/><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2.png"/><Relationship Id="rId5" Type="http://schemas.openxmlformats.org/officeDocument/2006/relationships/image" Target="../media/image78.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4.jpeg"/><Relationship Id="rId5" Type="http://schemas.openxmlformats.org/officeDocument/2006/relationships/image" Target="../media/image78.png"/><Relationship Id="rId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E27338-0A72-1F4D-B7D3-B8A2B9F24C0F}"/>
              </a:ext>
            </a:extLst>
          </p:cNvPr>
          <p:cNvSpPr>
            <a:spLocks noGrp="1"/>
          </p:cNvSpPr>
          <p:nvPr>
            <p:ph type="subTitle" idx="1"/>
          </p:nvPr>
        </p:nvSpPr>
        <p:spPr>
          <a:xfrm>
            <a:off x="0" y="4817487"/>
            <a:ext cx="12192000" cy="633284"/>
          </a:xfrm>
        </p:spPr>
        <p:txBody>
          <a:bodyPr>
            <a:normAutofit fontScale="77500" lnSpcReduction="20000"/>
          </a:bodyPr>
          <a:lstStyle/>
          <a:p>
            <a:r>
              <a:rPr lang="en-US" dirty="0"/>
              <a:t>Tim Beale (CABI), Gerado Lopez Saldana (Assimila), </a:t>
            </a:r>
          </a:p>
          <a:p>
            <a:r>
              <a:rPr lang="en-US" dirty="0"/>
              <a:t>Darren Kriticos (Cervantes Agritech), Bryony Taylor (CABI)</a:t>
            </a:r>
          </a:p>
        </p:txBody>
      </p:sp>
      <p:pic>
        <p:nvPicPr>
          <p:cNvPr id="9" name="Picture 2" descr="File:Irrigation equipment at Kents Lagoon.jpg - Wikimedia Commons">
            <a:extLst>
              <a:ext uri="{FF2B5EF4-FFF2-40B4-BE49-F238E27FC236}">
                <a16:creationId xmlns:a16="http://schemas.microsoft.com/office/drawing/2014/main" id="{0A1ECB89-7FD6-4927-88CF-46E4748A2BED}"/>
              </a:ext>
            </a:extLst>
          </p:cNvPr>
          <p:cNvPicPr>
            <a:picLocks noGrp="1" noChangeAspect="1" noChangeArrowheads="1"/>
          </p:cNvPicPr>
          <p:nvPr>
            <p:ph type="pic" sz="quarter" idx="10"/>
          </p:nvPr>
        </p:nvPicPr>
        <p:blipFill>
          <a:blip r:embed="rId3" cstate="email">
            <a:extLst>
              <a:ext uri="{28A0092B-C50C-407E-A947-70E740481C1C}">
                <a14:useLocalDpi xmlns:a14="http://schemas.microsoft.com/office/drawing/2010/main"/>
              </a:ext>
            </a:extLst>
          </a:blip>
          <a:srcRect t="25946" b="25946"/>
          <a:stretch>
            <a:fillRect/>
          </a:stretch>
        </p:blipFill>
        <p:spPr bwMode="auto">
          <a:xfrm>
            <a:off x="0" y="11151"/>
            <a:ext cx="12192000" cy="43989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CB42DED-F15E-F143-A1BE-EBA580E7BE7F}"/>
              </a:ext>
            </a:extLst>
          </p:cNvPr>
          <p:cNvSpPr>
            <a:spLocks noGrp="1"/>
          </p:cNvSpPr>
          <p:nvPr>
            <p:ph type="ctrTitle"/>
          </p:nvPr>
        </p:nvSpPr>
        <p:spPr>
          <a:xfrm>
            <a:off x="0" y="2339162"/>
            <a:ext cx="12192000" cy="2070951"/>
          </a:xfrm>
        </p:spPr>
        <p:txBody>
          <a:bodyPr>
            <a:noAutofit/>
          </a:bodyPr>
          <a:lstStyle/>
          <a:p>
            <a:r>
              <a:rPr lang="en-GB" sz="4000" dirty="0"/>
              <a:t>Improving irrigation data for pest modelling using Earth observation data and techniques</a:t>
            </a:r>
          </a:p>
        </p:txBody>
      </p:sp>
      <p:grpSp>
        <p:nvGrpSpPr>
          <p:cNvPr id="13" name="Group 12">
            <a:extLst>
              <a:ext uri="{FF2B5EF4-FFF2-40B4-BE49-F238E27FC236}">
                <a16:creationId xmlns:a16="http://schemas.microsoft.com/office/drawing/2014/main" id="{79E24F34-0258-4D30-AB34-E6BFEA572926}"/>
              </a:ext>
            </a:extLst>
          </p:cNvPr>
          <p:cNvGrpSpPr/>
          <p:nvPr/>
        </p:nvGrpSpPr>
        <p:grpSpPr>
          <a:xfrm>
            <a:off x="8105775" y="6333683"/>
            <a:ext cx="4037012" cy="481415"/>
            <a:chOff x="8464550" y="6408699"/>
            <a:chExt cx="3727450" cy="444500"/>
          </a:xfrm>
        </p:grpSpPr>
        <p:sp>
          <p:nvSpPr>
            <p:cNvPr id="14" name="Rectangle 13">
              <a:extLst>
                <a:ext uri="{FF2B5EF4-FFF2-40B4-BE49-F238E27FC236}">
                  <a16:creationId xmlns:a16="http://schemas.microsoft.com/office/drawing/2014/main" id="{EF3FB7E7-F7FF-4B88-AB18-DFE2D8ABE604}"/>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5" name="Picture 2">
              <a:extLst>
                <a:ext uri="{FF2B5EF4-FFF2-40B4-BE49-F238E27FC236}">
                  <a16:creationId xmlns:a16="http://schemas.microsoft.com/office/drawing/2014/main" id="{1EB05BD5-0C3F-414D-8979-D218A4BACB3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16" name="Picture 4" descr="C:\Users\Taylor\AppData\Local\Microsoft\Windows\INetCache\Content.MSO\FE803EF6.tmp">
              <a:extLst>
                <a:ext uri="{FF2B5EF4-FFF2-40B4-BE49-F238E27FC236}">
                  <a16:creationId xmlns:a16="http://schemas.microsoft.com/office/drawing/2014/main" id="{9D4AE704-B01D-4320-95FE-5045CDEBD2E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7" name="Picture 16">
              <a:extLst>
                <a:ext uri="{FF2B5EF4-FFF2-40B4-BE49-F238E27FC236}">
                  <a16:creationId xmlns:a16="http://schemas.microsoft.com/office/drawing/2014/main" id="{45F53515-1139-41B8-A51B-028D58C07F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
        <p:nvSpPr>
          <p:cNvPr id="10" name="Text Placeholder 5">
            <a:extLst>
              <a:ext uri="{FF2B5EF4-FFF2-40B4-BE49-F238E27FC236}">
                <a16:creationId xmlns:a16="http://schemas.microsoft.com/office/drawing/2014/main" id="{265300D3-7892-4DE5-B757-BA8EEB0E36B2}"/>
              </a:ext>
            </a:extLst>
          </p:cNvPr>
          <p:cNvSpPr txBox="1">
            <a:spLocks/>
          </p:cNvSpPr>
          <p:nvPr/>
        </p:nvSpPr>
        <p:spPr>
          <a:xfrm>
            <a:off x="0" y="5629116"/>
            <a:ext cx="12192000" cy="2936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International Pest Risk Research Group (IPRRG) Annual Meeting 2022, Athens, 10/10/2022 </a:t>
            </a:r>
          </a:p>
          <a:p>
            <a:r>
              <a:rPr lang="en-GB" dirty="0"/>
              <a:t> </a:t>
            </a:r>
          </a:p>
        </p:txBody>
      </p:sp>
      <p:sp>
        <p:nvSpPr>
          <p:cNvPr id="12" name="Text Placeholder 5">
            <a:extLst>
              <a:ext uri="{FF2B5EF4-FFF2-40B4-BE49-F238E27FC236}">
                <a16:creationId xmlns:a16="http://schemas.microsoft.com/office/drawing/2014/main" id="{EA02F3B7-06B5-4FE1-8E02-6034EC2C7F23}"/>
              </a:ext>
            </a:extLst>
          </p:cNvPr>
          <p:cNvSpPr txBox="1">
            <a:spLocks/>
          </p:cNvSpPr>
          <p:nvPr/>
        </p:nvSpPr>
        <p:spPr>
          <a:xfrm>
            <a:off x="0" y="5949156"/>
            <a:ext cx="12192000" cy="2936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hlinkClick r:id="rId7">
                  <a:extLst>
                    <a:ext uri="{A12FA001-AC4F-418D-AE19-62706E023703}">
                      <ahyp:hlinkClr xmlns:ahyp="http://schemas.microsoft.com/office/drawing/2018/hyperlinkcolor" val="tx"/>
                    </a:ext>
                  </a:extLst>
                </a:hlinkClick>
              </a:rPr>
              <a:t>https://ckan.cabi.org/data/dataset/improving-irrigation-data-using-eo</a:t>
            </a:r>
            <a:endParaRPr lang="en-GB" dirty="0"/>
          </a:p>
        </p:txBody>
      </p:sp>
    </p:spTree>
    <p:extLst>
      <p:ext uri="{BB962C8B-B14F-4D97-AF65-F5344CB8AC3E}">
        <p14:creationId xmlns:p14="http://schemas.microsoft.com/office/powerpoint/2010/main" val="32874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7E0697D-94B2-4642-8F35-227BECE6E1CE}"/>
              </a:ext>
            </a:extLst>
          </p:cNvPr>
          <p:cNvGrpSpPr/>
          <p:nvPr/>
        </p:nvGrpSpPr>
        <p:grpSpPr>
          <a:xfrm>
            <a:off x="8105775" y="6333683"/>
            <a:ext cx="4037012" cy="481415"/>
            <a:chOff x="8464550" y="6408699"/>
            <a:chExt cx="3727450" cy="444500"/>
          </a:xfrm>
        </p:grpSpPr>
        <p:sp>
          <p:nvSpPr>
            <p:cNvPr id="11" name="Rectangle 10">
              <a:extLst>
                <a:ext uri="{FF2B5EF4-FFF2-40B4-BE49-F238E27FC236}">
                  <a16:creationId xmlns:a16="http://schemas.microsoft.com/office/drawing/2014/main" id="{EF14A695-E7D2-4F78-A226-DE7A07EFAB10}"/>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2" name="Picture 2">
              <a:extLst>
                <a:ext uri="{FF2B5EF4-FFF2-40B4-BE49-F238E27FC236}">
                  <a16:creationId xmlns:a16="http://schemas.microsoft.com/office/drawing/2014/main" id="{A4808F09-9BCB-49A5-ADC8-6766187C1C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13" name="Picture 4" descr="C:\Users\Taylor\AppData\Local\Microsoft\Windows\INetCache\Content.MSO\FE803EF6.tmp">
              <a:extLst>
                <a:ext uri="{FF2B5EF4-FFF2-40B4-BE49-F238E27FC236}">
                  <a16:creationId xmlns:a16="http://schemas.microsoft.com/office/drawing/2014/main" id="{B608213C-AFA1-4904-95EB-C9840AB02CD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4" name="Picture 13">
              <a:extLst>
                <a:ext uri="{FF2B5EF4-FFF2-40B4-BE49-F238E27FC236}">
                  <a16:creationId xmlns:a16="http://schemas.microsoft.com/office/drawing/2014/main" id="{34869B9E-16C4-4D87-A620-7944D5A623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pic>
        <p:nvPicPr>
          <p:cNvPr id="13314" name="Picture 2">
            <a:extLst>
              <a:ext uri="{FF2B5EF4-FFF2-40B4-BE49-F238E27FC236}">
                <a16:creationId xmlns:a16="http://schemas.microsoft.com/office/drawing/2014/main" id="{7206B894-311C-49CD-91D0-FD37A0AC100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9285"/>
          <a:stretch/>
        </p:blipFill>
        <p:spPr bwMode="auto">
          <a:xfrm>
            <a:off x="508000" y="603630"/>
            <a:ext cx="4953000" cy="5023031"/>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B71A09EC-6F5E-4FB2-B28C-81DAC1BC1942}"/>
              </a:ext>
            </a:extLst>
          </p:cNvPr>
          <p:cNvSpPr>
            <a:spLocks noGrp="1"/>
          </p:cNvSpPr>
          <p:nvPr>
            <p:ph type="title"/>
          </p:nvPr>
        </p:nvSpPr>
        <p:spPr>
          <a:xfrm>
            <a:off x="184032" y="138600"/>
            <a:ext cx="3537067" cy="1477327"/>
          </a:xfrm>
        </p:spPr>
        <p:txBody>
          <a:bodyPr>
            <a:normAutofit/>
          </a:bodyPr>
          <a:lstStyle/>
          <a:p>
            <a:r>
              <a:rPr lang="en-GB" sz="2400" dirty="0"/>
              <a:t>Vegetation</a:t>
            </a:r>
          </a:p>
        </p:txBody>
      </p:sp>
      <p:pic>
        <p:nvPicPr>
          <p:cNvPr id="13316" name="Picture 4">
            <a:extLst>
              <a:ext uri="{FF2B5EF4-FFF2-40B4-BE49-F238E27FC236}">
                <a16:creationId xmlns:a16="http://schemas.microsoft.com/office/drawing/2014/main" id="{5EA5FB9C-DD5F-44D1-80BD-1C311883C2A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2880" r="48036"/>
          <a:stretch/>
        </p:blipFill>
        <p:spPr bwMode="auto">
          <a:xfrm>
            <a:off x="6642102" y="603629"/>
            <a:ext cx="4793668" cy="502303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6FBA4E8F-22DB-4D4B-BDEA-39B1D30C05A1}"/>
              </a:ext>
            </a:extLst>
          </p:cNvPr>
          <p:cNvSpPr/>
          <p:nvPr/>
        </p:nvSpPr>
        <p:spPr>
          <a:xfrm>
            <a:off x="508000" y="5656098"/>
            <a:ext cx="3788217" cy="369332"/>
          </a:xfrm>
          <a:prstGeom prst="rect">
            <a:avLst/>
          </a:prstGeom>
        </p:spPr>
        <p:txBody>
          <a:bodyPr wrap="none">
            <a:spAutoFit/>
          </a:bodyPr>
          <a:lstStyle/>
          <a:p>
            <a:r>
              <a:rPr lang="en-GB" dirty="0"/>
              <a:t>Unimodal - rainfed agricultural area</a:t>
            </a:r>
          </a:p>
        </p:txBody>
      </p:sp>
      <p:sp>
        <p:nvSpPr>
          <p:cNvPr id="17" name="Rectangle 16">
            <a:extLst>
              <a:ext uri="{FF2B5EF4-FFF2-40B4-BE49-F238E27FC236}">
                <a16:creationId xmlns:a16="http://schemas.microsoft.com/office/drawing/2014/main" id="{86537C30-DE90-4FDD-8007-B47BB75DAD00}"/>
              </a:ext>
            </a:extLst>
          </p:cNvPr>
          <p:cNvSpPr/>
          <p:nvPr/>
        </p:nvSpPr>
        <p:spPr>
          <a:xfrm>
            <a:off x="6642102" y="5656098"/>
            <a:ext cx="3775393" cy="369332"/>
          </a:xfrm>
          <a:prstGeom prst="rect">
            <a:avLst/>
          </a:prstGeom>
        </p:spPr>
        <p:txBody>
          <a:bodyPr wrap="none">
            <a:spAutoFit/>
          </a:bodyPr>
          <a:lstStyle/>
          <a:p>
            <a:r>
              <a:rPr lang="en-GB" dirty="0"/>
              <a:t>Bimodal - irrigated agricultural area</a:t>
            </a:r>
          </a:p>
        </p:txBody>
      </p:sp>
    </p:spTree>
    <p:extLst>
      <p:ext uri="{BB962C8B-B14F-4D97-AF65-F5344CB8AC3E}">
        <p14:creationId xmlns:p14="http://schemas.microsoft.com/office/powerpoint/2010/main" val="232267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7E0697D-94B2-4642-8F35-227BECE6E1CE}"/>
              </a:ext>
            </a:extLst>
          </p:cNvPr>
          <p:cNvGrpSpPr/>
          <p:nvPr/>
        </p:nvGrpSpPr>
        <p:grpSpPr>
          <a:xfrm>
            <a:off x="8105775" y="6333683"/>
            <a:ext cx="4037012" cy="481415"/>
            <a:chOff x="8464550" y="6408699"/>
            <a:chExt cx="3727450" cy="444500"/>
          </a:xfrm>
        </p:grpSpPr>
        <p:sp>
          <p:nvSpPr>
            <p:cNvPr id="11" name="Rectangle 10">
              <a:extLst>
                <a:ext uri="{FF2B5EF4-FFF2-40B4-BE49-F238E27FC236}">
                  <a16:creationId xmlns:a16="http://schemas.microsoft.com/office/drawing/2014/main" id="{EF14A695-E7D2-4F78-A226-DE7A07EFAB10}"/>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2" name="Picture 2">
              <a:extLst>
                <a:ext uri="{FF2B5EF4-FFF2-40B4-BE49-F238E27FC236}">
                  <a16:creationId xmlns:a16="http://schemas.microsoft.com/office/drawing/2014/main" id="{A4808F09-9BCB-49A5-ADC8-6766187C1C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13" name="Picture 4" descr="C:\Users\Taylor\AppData\Local\Microsoft\Windows\INetCache\Content.MSO\FE803EF6.tmp">
              <a:extLst>
                <a:ext uri="{FF2B5EF4-FFF2-40B4-BE49-F238E27FC236}">
                  <a16:creationId xmlns:a16="http://schemas.microsoft.com/office/drawing/2014/main" id="{B608213C-AFA1-4904-95EB-C9840AB02CD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4" name="Picture 13">
              <a:extLst>
                <a:ext uri="{FF2B5EF4-FFF2-40B4-BE49-F238E27FC236}">
                  <a16:creationId xmlns:a16="http://schemas.microsoft.com/office/drawing/2014/main" id="{34869B9E-16C4-4D87-A620-7944D5A623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
        <p:nvSpPr>
          <p:cNvPr id="15" name="Title 1">
            <a:extLst>
              <a:ext uri="{FF2B5EF4-FFF2-40B4-BE49-F238E27FC236}">
                <a16:creationId xmlns:a16="http://schemas.microsoft.com/office/drawing/2014/main" id="{B71A09EC-6F5E-4FB2-B28C-81DAC1BC1942}"/>
              </a:ext>
            </a:extLst>
          </p:cNvPr>
          <p:cNvSpPr>
            <a:spLocks noGrp="1"/>
          </p:cNvSpPr>
          <p:nvPr>
            <p:ph type="title"/>
          </p:nvPr>
        </p:nvSpPr>
        <p:spPr>
          <a:xfrm>
            <a:off x="184032" y="204861"/>
            <a:ext cx="3537067" cy="1477327"/>
          </a:xfrm>
        </p:spPr>
        <p:txBody>
          <a:bodyPr>
            <a:normAutofit/>
          </a:bodyPr>
          <a:lstStyle/>
          <a:p>
            <a:r>
              <a:rPr lang="en-GB" sz="2400" dirty="0"/>
              <a:t>Vegetation</a:t>
            </a:r>
          </a:p>
        </p:txBody>
      </p:sp>
      <p:pic>
        <p:nvPicPr>
          <p:cNvPr id="13316" name="Picture 4">
            <a:extLst>
              <a:ext uri="{FF2B5EF4-FFF2-40B4-BE49-F238E27FC236}">
                <a16:creationId xmlns:a16="http://schemas.microsoft.com/office/drawing/2014/main" id="{5EA5FB9C-DD5F-44D1-80BD-1C311883C2A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880" r="48036"/>
          <a:stretch/>
        </p:blipFill>
        <p:spPr bwMode="auto">
          <a:xfrm>
            <a:off x="2669135" y="196808"/>
            <a:ext cx="2696358" cy="282537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80AE004C-0B83-4D87-A096-09AC6C00327D}"/>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l="53229" t="8791" r="938" b="68719"/>
          <a:stretch/>
        </p:blipFill>
        <p:spPr bwMode="auto">
          <a:xfrm>
            <a:off x="419732" y="3775460"/>
            <a:ext cx="8473961" cy="2138598"/>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88FBEE90-35A8-4072-A621-F2F827CA9929}"/>
              </a:ext>
            </a:extLst>
          </p:cNvPr>
          <p:cNvCxnSpPr>
            <a:cxnSpLocks/>
          </p:cNvCxnSpPr>
          <p:nvPr/>
        </p:nvCxnSpPr>
        <p:spPr>
          <a:xfrm>
            <a:off x="7687614" y="4032970"/>
            <a:ext cx="0" cy="17118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345257-9E28-4654-A146-28722A98704E}"/>
              </a:ext>
            </a:extLst>
          </p:cNvPr>
          <p:cNvCxnSpPr>
            <a:cxnSpLocks/>
          </p:cNvCxnSpPr>
          <p:nvPr/>
        </p:nvCxnSpPr>
        <p:spPr>
          <a:xfrm>
            <a:off x="6567411" y="4032970"/>
            <a:ext cx="1" cy="17245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FD35BF-5624-4E6F-990E-A75813944A1A}"/>
              </a:ext>
            </a:extLst>
          </p:cNvPr>
          <p:cNvCxnSpPr>
            <a:cxnSpLocks/>
          </p:cNvCxnSpPr>
          <p:nvPr/>
        </p:nvCxnSpPr>
        <p:spPr>
          <a:xfrm>
            <a:off x="6161011" y="4032970"/>
            <a:ext cx="1" cy="17245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0CE8B75-D04F-4A0C-B967-908A489CE700}"/>
              </a:ext>
            </a:extLst>
          </p:cNvPr>
          <p:cNvSpPr/>
          <p:nvPr/>
        </p:nvSpPr>
        <p:spPr>
          <a:xfrm>
            <a:off x="2669135" y="3022179"/>
            <a:ext cx="2685351" cy="369332"/>
          </a:xfrm>
          <a:prstGeom prst="rect">
            <a:avLst/>
          </a:prstGeom>
        </p:spPr>
        <p:txBody>
          <a:bodyPr wrap="none">
            <a:spAutoFit/>
          </a:bodyPr>
          <a:lstStyle/>
          <a:p>
            <a:r>
              <a:rPr lang="en-GB" dirty="0"/>
              <a:t>Bimodal example (2016)</a:t>
            </a:r>
          </a:p>
        </p:txBody>
      </p:sp>
      <p:cxnSp>
        <p:nvCxnSpPr>
          <p:cNvPr id="27" name="Straight Arrow Connector 26">
            <a:extLst>
              <a:ext uri="{FF2B5EF4-FFF2-40B4-BE49-F238E27FC236}">
                <a16:creationId xmlns:a16="http://schemas.microsoft.com/office/drawing/2014/main" id="{449C8ED7-7589-43D9-B6F5-9566EF00A58D}"/>
              </a:ext>
            </a:extLst>
          </p:cNvPr>
          <p:cNvCxnSpPr>
            <a:cxnSpLocks/>
            <a:stCxn id="13316" idx="3"/>
          </p:cNvCxnSpPr>
          <p:nvPr/>
        </p:nvCxnSpPr>
        <p:spPr>
          <a:xfrm>
            <a:off x="5365493" y="1609494"/>
            <a:ext cx="978081" cy="2423476"/>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DF053FD-95E4-44C9-BBD1-04F632E9CF99}"/>
              </a:ext>
            </a:extLst>
          </p:cNvPr>
          <p:cNvSpPr/>
          <p:nvPr/>
        </p:nvSpPr>
        <p:spPr>
          <a:xfrm>
            <a:off x="8105775" y="1683013"/>
            <a:ext cx="3288080" cy="646331"/>
          </a:xfrm>
          <a:prstGeom prst="rect">
            <a:avLst/>
          </a:prstGeom>
        </p:spPr>
        <p:txBody>
          <a:bodyPr wrap="none">
            <a:spAutoFit/>
          </a:bodyPr>
          <a:lstStyle/>
          <a:p>
            <a:r>
              <a:rPr lang="en-GB" dirty="0"/>
              <a:t>Unimodal pattern 2017 – 2019</a:t>
            </a:r>
          </a:p>
          <a:p>
            <a:r>
              <a:rPr lang="en-GB" dirty="0"/>
              <a:t>Related to drought?</a:t>
            </a:r>
          </a:p>
        </p:txBody>
      </p:sp>
      <p:cxnSp>
        <p:nvCxnSpPr>
          <p:cNvPr id="35" name="Straight Arrow Connector 34">
            <a:extLst>
              <a:ext uri="{FF2B5EF4-FFF2-40B4-BE49-F238E27FC236}">
                <a16:creationId xmlns:a16="http://schemas.microsoft.com/office/drawing/2014/main" id="{A19576F8-3737-4C8F-B486-7703C292063C}"/>
              </a:ext>
            </a:extLst>
          </p:cNvPr>
          <p:cNvCxnSpPr>
            <a:cxnSpLocks/>
            <a:stCxn id="34" idx="1"/>
          </p:cNvCxnSpPr>
          <p:nvPr/>
        </p:nvCxnSpPr>
        <p:spPr>
          <a:xfrm flipH="1">
            <a:off x="7150100" y="2006179"/>
            <a:ext cx="955675" cy="2026791"/>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23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3B1BD1-C3EB-4721-9C8D-A41BC1F98139}"/>
              </a:ext>
            </a:extLst>
          </p:cNvPr>
          <p:cNvSpPr txBox="1">
            <a:spLocks/>
          </p:cNvSpPr>
          <p:nvPr/>
        </p:nvSpPr>
        <p:spPr>
          <a:xfrm>
            <a:off x="339670" y="365125"/>
            <a:ext cx="441786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sz="2400" dirty="0"/>
              <a:t>Comparison with climate data</a:t>
            </a:r>
          </a:p>
        </p:txBody>
      </p:sp>
      <p:grpSp>
        <p:nvGrpSpPr>
          <p:cNvPr id="10" name="Group 9">
            <a:extLst>
              <a:ext uri="{FF2B5EF4-FFF2-40B4-BE49-F238E27FC236}">
                <a16:creationId xmlns:a16="http://schemas.microsoft.com/office/drawing/2014/main" id="{A7E0697D-94B2-4642-8F35-227BECE6E1CE}"/>
              </a:ext>
            </a:extLst>
          </p:cNvPr>
          <p:cNvGrpSpPr/>
          <p:nvPr/>
        </p:nvGrpSpPr>
        <p:grpSpPr>
          <a:xfrm>
            <a:off x="8105775" y="6333683"/>
            <a:ext cx="4037012" cy="481415"/>
            <a:chOff x="8464550" y="6408699"/>
            <a:chExt cx="3727450" cy="444500"/>
          </a:xfrm>
        </p:grpSpPr>
        <p:sp>
          <p:nvSpPr>
            <p:cNvPr id="11" name="Rectangle 10">
              <a:extLst>
                <a:ext uri="{FF2B5EF4-FFF2-40B4-BE49-F238E27FC236}">
                  <a16:creationId xmlns:a16="http://schemas.microsoft.com/office/drawing/2014/main" id="{EF14A695-E7D2-4F78-A226-DE7A07EFAB10}"/>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2" name="Picture 2">
              <a:extLst>
                <a:ext uri="{FF2B5EF4-FFF2-40B4-BE49-F238E27FC236}">
                  <a16:creationId xmlns:a16="http://schemas.microsoft.com/office/drawing/2014/main" id="{A4808F09-9BCB-49A5-ADC8-6766187C1C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13" name="Picture 4" descr="C:\Users\Taylor\AppData\Local\Microsoft\Windows\INetCache\Content.MSO\FE803EF6.tmp">
              <a:extLst>
                <a:ext uri="{FF2B5EF4-FFF2-40B4-BE49-F238E27FC236}">
                  <a16:creationId xmlns:a16="http://schemas.microsoft.com/office/drawing/2014/main" id="{B608213C-AFA1-4904-95EB-C9840AB02CD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4" name="Picture 13">
              <a:extLst>
                <a:ext uri="{FF2B5EF4-FFF2-40B4-BE49-F238E27FC236}">
                  <a16:creationId xmlns:a16="http://schemas.microsoft.com/office/drawing/2014/main" id="{34869B9E-16C4-4D87-A620-7944D5A623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
        <p:nvSpPr>
          <p:cNvPr id="15" name="TextBox 14">
            <a:extLst>
              <a:ext uri="{FF2B5EF4-FFF2-40B4-BE49-F238E27FC236}">
                <a16:creationId xmlns:a16="http://schemas.microsoft.com/office/drawing/2014/main" id="{C72B37BB-0E69-4355-89E1-C9F506415FA7}"/>
              </a:ext>
            </a:extLst>
          </p:cNvPr>
          <p:cNvSpPr txBox="1"/>
          <p:nvPr/>
        </p:nvSpPr>
        <p:spPr>
          <a:xfrm>
            <a:off x="339670" y="1337341"/>
            <a:ext cx="2681825" cy="1754326"/>
          </a:xfrm>
          <a:prstGeom prst="rect">
            <a:avLst/>
          </a:prstGeom>
          <a:noFill/>
        </p:spPr>
        <p:txBody>
          <a:bodyPr wrap="square" rtlCol="0">
            <a:spAutoFit/>
          </a:bodyPr>
          <a:lstStyle/>
          <a:p>
            <a:r>
              <a:rPr lang="en-GB" dirty="0"/>
              <a:t>ERA5 data was used to populate the CLIMEX soil moisture model (blue) and compared with the EVI vegetation model (green)</a:t>
            </a:r>
          </a:p>
        </p:txBody>
      </p:sp>
      <p:pic>
        <p:nvPicPr>
          <p:cNvPr id="20482" name="Picture 2">
            <a:extLst>
              <a:ext uri="{FF2B5EF4-FFF2-40B4-BE49-F238E27FC236}">
                <a16:creationId xmlns:a16="http://schemas.microsoft.com/office/drawing/2014/main" id="{27C93C1A-22A2-4B59-9075-722F9CD04EB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64318" y="3203902"/>
            <a:ext cx="6927682"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0BEEF969-9A1D-4C1E-8046-3D04D971FCC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64020" y="166688"/>
            <a:ext cx="6927682" cy="304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4A51512-C0A1-4605-AA53-6D9073BCC773}"/>
              </a:ext>
            </a:extLst>
          </p:cNvPr>
          <p:cNvSpPr txBox="1"/>
          <p:nvPr/>
        </p:nvSpPr>
        <p:spPr>
          <a:xfrm>
            <a:off x="3432313" y="5107122"/>
            <a:ext cx="1974575" cy="923330"/>
          </a:xfrm>
          <a:prstGeom prst="rect">
            <a:avLst/>
          </a:prstGeom>
          <a:noFill/>
        </p:spPr>
        <p:txBody>
          <a:bodyPr wrap="square" rtlCol="0">
            <a:spAutoFit/>
          </a:bodyPr>
          <a:lstStyle/>
          <a:p>
            <a:r>
              <a:rPr lang="en-GB" dirty="0"/>
              <a:t>EVI identified irrigated cropland (in 2010) </a:t>
            </a:r>
            <a:r>
              <a:rPr lang="en-GB" dirty="0">
                <a:sym typeface="Wingdings" panose="05000000000000000000" pitchFamily="2" charset="2"/>
              </a:rPr>
              <a:t> </a:t>
            </a:r>
            <a:endParaRPr lang="en-GB" dirty="0"/>
          </a:p>
        </p:txBody>
      </p:sp>
      <p:sp>
        <p:nvSpPr>
          <p:cNvPr id="18" name="TextBox 17">
            <a:extLst>
              <a:ext uri="{FF2B5EF4-FFF2-40B4-BE49-F238E27FC236}">
                <a16:creationId xmlns:a16="http://schemas.microsoft.com/office/drawing/2014/main" id="{4D40EA87-B6AE-4886-9B0E-616617B304E3}"/>
              </a:ext>
            </a:extLst>
          </p:cNvPr>
          <p:cNvSpPr txBox="1"/>
          <p:nvPr/>
        </p:nvSpPr>
        <p:spPr>
          <a:xfrm>
            <a:off x="3445091" y="2109881"/>
            <a:ext cx="1974575" cy="923330"/>
          </a:xfrm>
          <a:prstGeom prst="rect">
            <a:avLst/>
          </a:prstGeom>
          <a:noFill/>
        </p:spPr>
        <p:txBody>
          <a:bodyPr wrap="square" rtlCol="0">
            <a:spAutoFit/>
          </a:bodyPr>
          <a:lstStyle/>
          <a:p>
            <a:r>
              <a:rPr lang="en-GB" dirty="0"/>
              <a:t>EVI identified rainfed cropland (in 2010) </a:t>
            </a:r>
            <a:r>
              <a:rPr lang="en-GB" dirty="0">
                <a:sym typeface="Wingdings" panose="05000000000000000000" pitchFamily="2" charset="2"/>
              </a:rPr>
              <a:t> </a:t>
            </a:r>
            <a:endParaRPr lang="en-GB" dirty="0"/>
          </a:p>
        </p:txBody>
      </p:sp>
    </p:spTree>
    <p:extLst>
      <p:ext uri="{BB962C8B-B14F-4D97-AF65-F5344CB8AC3E}">
        <p14:creationId xmlns:p14="http://schemas.microsoft.com/office/powerpoint/2010/main" val="263522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3B1BD1-C3EB-4721-9C8D-A41BC1F98139}"/>
              </a:ext>
            </a:extLst>
          </p:cNvPr>
          <p:cNvSpPr txBox="1">
            <a:spLocks/>
          </p:cNvSpPr>
          <p:nvPr/>
        </p:nvSpPr>
        <p:spPr>
          <a:xfrm>
            <a:off x="339670" y="365125"/>
            <a:ext cx="441786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sz="2400" dirty="0"/>
              <a:t>Comparison with climate data</a:t>
            </a:r>
          </a:p>
        </p:txBody>
      </p:sp>
      <p:grpSp>
        <p:nvGrpSpPr>
          <p:cNvPr id="10" name="Group 9">
            <a:extLst>
              <a:ext uri="{FF2B5EF4-FFF2-40B4-BE49-F238E27FC236}">
                <a16:creationId xmlns:a16="http://schemas.microsoft.com/office/drawing/2014/main" id="{A7E0697D-94B2-4642-8F35-227BECE6E1CE}"/>
              </a:ext>
            </a:extLst>
          </p:cNvPr>
          <p:cNvGrpSpPr/>
          <p:nvPr/>
        </p:nvGrpSpPr>
        <p:grpSpPr>
          <a:xfrm>
            <a:off x="8105775" y="6333683"/>
            <a:ext cx="4037012" cy="481415"/>
            <a:chOff x="8464550" y="6408699"/>
            <a:chExt cx="3727450" cy="444500"/>
          </a:xfrm>
        </p:grpSpPr>
        <p:sp>
          <p:nvSpPr>
            <p:cNvPr id="11" name="Rectangle 10">
              <a:extLst>
                <a:ext uri="{FF2B5EF4-FFF2-40B4-BE49-F238E27FC236}">
                  <a16:creationId xmlns:a16="http://schemas.microsoft.com/office/drawing/2014/main" id="{EF14A695-E7D2-4F78-A226-DE7A07EFAB10}"/>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2" name="Picture 2">
              <a:extLst>
                <a:ext uri="{FF2B5EF4-FFF2-40B4-BE49-F238E27FC236}">
                  <a16:creationId xmlns:a16="http://schemas.microsoft.com/office/drawing/2014/main" id="{A4808F09-9BCB-49A5-ADC8-6766187C1C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13" name="Picture 4" descr="C:\Users\Taylor\AppData\Local\Microsoft\Windows\INetCache\Content.MSO\FE803EF6.tmp">
              <a:extLst>
                <a:ext uri="{FF2B5EF4-FFF2-40B4-BE49-F238E27FC236}">
                  <a16:creationId xmlns:a16="http://schemas.microsoft.com/office/drawing/2014/main" id="{B608213C-AFA1-4904-95EB-C9840AB02CD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4" name="Picture 13">
              <a:extLst>
                <a:ext uri="{FF2B5EF4-FFF2-40B4-BE49-F238E27FC236}">
                  <a16:creationId xmlns:a16="http://schemas.microsoft.com/office/drawing/2014/main" id="{34869B9E-16C4-4D87-A620-7944D5A623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
        <p:nvSpPr>
          <p:cNvPr id="15" name="TextBox 14">
            <a:extLst>
              <a:ext uri="{FF2B5EF4-FFF2-40B4-BE49-F238E27FC236}">
                <a16:creationId xmlns:a16="http://schemas.microsoft.com/office/drawing/2014/main" id="{C72B37BB-0E69-4355-89E1-C9F506415FA7}"/>
              </a:ext>
            </a:extLst>
          </p:cNvPr>
          <p:cNvSpPr txBox="1"/>
          <p:nvPr/>
        </p:nvSpPr>
        <p:spPr>
          <a:xfrm>
            <a:off x="339670" y="1337341"/>
            <a:ext cx="2681825" cy="1754326"/>
          </a:xfrm>
          <a:prstGeom prst="rect">
            <a:avLst/>
          </a:prstGeom>
          <a:noFill/>
        </p:spPr>
        <p:txBody>
          <a:bodyPr wrap="square" rtlCol="0">
            <a:spAutoFit/>
          </a:bodyPr>
          <a:lstStyle/>
          <a:p>
            <a:r>
              <a:rPr lang="en-GB" dirty="0"/>
              <a:t>ERA5 data was used to populate the CLIMEX soil moisture model (blue) and compared with the EVI vegetation model (green)</a:t>
            </a:r>
          </a:p>
        </p:txBody>
      </p:sp>
      <p:pic>
        <p:nvPicPr>
          <p:cNvPr id="20482" name="Picture 2">
            <a:extLst>
              <a:ext uri="{FF2B5EF4-FFF2-40B4-BE49-F238E27FC236}">
                <a16:creationId xmlns:a16="http://schemas.microsoft.com/office/drawing/2014/main" id="{27C93C1A-22A2-4B59-9075-722F9CD04EB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64318" y="3203902"/>
            <a:ext cx="6927682"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0BEEF969-9A1D-4C1E-8046-3D04D971FCC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64020" y="166688"/>
            <a:ext cx="6927682" cy="304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4A51512-C0A1-4605-AA53-6D9073BCC773}"/>
              </a:ext>
            </a:extLst>
          </p:cNvPr>
          <p:cNvSpPr txBox="1"/>
          <p:nvPr/>
        </p:nvSpPr>
        <p:spPr>
          <a:xfrm>
            <a:off x="3432313" y="5107122"/>
            <a:ext cx="1974575" cy="923330"/>
          </a:xfrm>
          <a:prstGeom prst="rect">
            <a:avLst/>
          </a:prstGeom>
          <a:noFill/>
        </p:spPr>
        <p:txBody>
          <a:bodyPr wrap="square" rtlCol="0">
            <a:spAutoFit/>
          </a:bodyPr>
          <a:lstStyle/>
          <a:p>
            <a:r>
              <a:rPr lang="en-GB" dirty="0"/>
              <a:t>EVI identified irrigated cropland (in 2010) </a:t>
            </a:r>
            <a:r>
              <a:rPr lang="en-GB" dirty="0">
                <a:sym typeface="Wingdings" panose="05000000000000000000" pitchFamily="2" charset="2"/>
              </a:rPr>
              <a:t> </a:t>
            </a:r>
            <a:endParaRPr lang="en-GB" dirty="0"/>
          </a:p>
        </p:txBody>
      </p:sp>
      <p:sp>
        <p:nvSpPr>
          <p:cNvPr id="18" name="TextBox 17">
            <a:extLst>
              <a:ext uri="{FF2B5EF4-FFF2-40B4-BE49-F238E27FC236}">
                <a16:creationId xmlns:a16="http://schemas.microsoft.com/office/drawing/2014/main" id="{4D40EA87-B6AE-4886-9B0E-616617B304E3}"/>
              </a:ext>
            </a:extLst>
          </p:cNvPr>
          <p:cNvSpPr txBox="1"/>
          <p:nvPr/>
        </p:nvSpPr>
        <p:spPr>
          <a:xfrm>
            <a:off x="3445091" y="2109881"/>
            <a:ext cx="2094828" cy="923330"/>
          </a:xfrm>
          <a:prstGeom prst="rect">
            <a:avLst/>
          </a:prstGeom>
          <a:noFill/>
        </p:spPr>
        <p:txBody>
          <a:bodyPr wrap="square" rtlCol="0">
            <a:spAutoFit/>
          </a:bodyPr>
          <a:lstStyle/>
          <a:p>
            <a:r>
              <a:rPr lang="en-GB" dirty="0"/>
              <a:t>EVI identified rainfed cropland (in 2010) </a:t>
            </a:r>
            <a:r>
              <a:rPr lang="en-GB" dirty="0">
                <a:sym typeface="Wingdings" panose="05000000000000000000" pitchFamily="2" charset="2"/>
              </a:rPr>
              <a:t> </a:t>
            </a:r>
            <a:endParaRPr lang="en-GB" dirty="0"/>
          </a:p>
        </p:txBody>
      </p:sp>
      <p:cxnSp>
        <p:nvCxnSpPr>
          <p:cNvPr id="16" name="Straight Connector 15">
            <a:extLst>
              <a:ext uri="{FF2B5EF4-FFF2-40B4-BE49-F238E27FC236}">
                <a16:creationId xmlns:a16="http://schemas.microsoft.com/office/drawing/2014/main" id="{8E7067B6-E655-46E3-AC32-EA084DE28E34}"/>
              </a:ext>
            </a:extLst>
          </p:cNvPr>
          <p:cNvCxnSpPr>
            <a:cxnSpLocks/>
          </p:cNvCxnSpPr>
          <p:nvPr/>
        </p:nvCxnSpPr>
        <p:spPr>
          <a:xfrm>
            <a:off x="8855338" y="365125"/>
            <a:ext cx="20945" cy="25752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F01766-8F31-4CA0-952F-876F59551D19}"/>
              </a:ext>
            </a:extLst>
          </p:cNvPr>
          <p:cNvCxnSpPr>
            <a:cxnSpLocks/>
          </p:cNvCxnSpPr>
          <p:nvPr/>
        </p:nvCxnSpPr>
        <p:spPr>
          <a:xfrm>
            <a:off x="8485757" y="365125"/>
            <a:ext cx="1" cy="25498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02ADC7-7EDA-4177-AEAA-C22DBE33FB82}"/>
              </a:ext>
            </a:extLst>
          </p:cNvPr>
          <p:cNvCxnSpPr>
            <a:cxnSpLocks/>
          </p:cNvCxnSpPr>
          <p:nvPr/>
        </p:nvCxnSpPr>
        <p:spPr>
          <a:xfrm>
            <a:off x="8864863" y="3385379"/>
            <a:ext cx="20945" cy="25752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0B1AD1-FCF3-4E1C-AF79-B59B7395B63E}"/>
              </a:ext>
            </a:extLst>
          </p:cNvPr>
          <p:cNvCxnSpPr>
            <a:cxnSpLocks/>
          </p:cNvCxnSpPr>
          <p:nvPr/>
        </p:nvCxnSpPr>
        <p:spPr>
          <a:xfrm>
            <a:off x="8485757" y="3385379"/>
            <a:ext cx="1" cy="25498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170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3B1BD1-C3EB-4721-9C8D-A41BC1F98139}"/>
              </a:ext>
            </a:extLst>
          </p:cNvPr>
          <p:cNvSpPr txBox="1">
            <a:spLocks/>
          </p:cNvSpPr>
          <p:nvPr/>
        </p:nvSpPr>
        <p:spPr>
          <a:xfrm>
            <a:off x="339670" y="3016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sz="2400" dirty="0"/>
              <a:t>Results: Irrigation</a:t>
            </a:r>
          </a:p>
        </p:txBody>
      </p:sp>
      <p:grpSp>
        <p:nvGrpSpPr>
          <p:cNvPr id="10" name="Group 9">
            <a:extLst>
              <a:ext uri="{FF2B5EF4-FFF2-40B4-BE49-F238E27FC236}">
                <a16:creationId xmlns:a16="http://schemas.microsoft.com/office/drawing/2014/main" id="{A7E0697D-94B2-4642-8F35-227BECE6E1CE}"/>
              </a:ext>
            </a:extLst>
          </p:cNvPr>
          <p:cNvGrpSpPr/>
          <p:nvPr/>
        </p:nvGrpSpPr>
        <p:grpSpPr>
          <a:xfrm>
            <a:off x="8105775" y="6333683"/>
            <a:ext cx="4037012" cy="481415"/>
            <a:chOff x="8464550" y="6408699"/>
            <a:chExt cx="3727450" cy="444500"/>
          </a:xfrm>
        </p:grpSpPr>
        <p:sp>
          <p:nvSpPr>
            <p:cNvPr id="11" name="Rectangle 10">
              <a:extLst>
                <a:ext uri="{FF2B5EF4-FFF2-40B4-BE49-F238E27FC236}">
                  <a16:creationId xmlns:a16="http://schemas.microsoft.com/office/drawing/2014/main" id="{EF14A695-E7D2-4F78-A226-DE7A07EFAB10}"/>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2" name="Picture 2">
              <a:extLst>
                <a:ext uri="{FF2B5EF4-FFF2-40B4-BE49-F238E27FC236}">
                  <a16:creationId xmlns:a16="http://schemas.microsoft.com/office/drawing/2014/main" id="{A4808F09-9BCB-49A5-ADC8-6766187C1C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13" name="Picture 4" descr="C:\Users\Taylor\AppData\Local\Microsoft\Windows\INetCache\Content.MSO\FE803EF6.tmp">
              <a:extLst>
                <a:ext uri="{FF2B5EF4-FFF2-40B4-BE49-F238E27FC236}">
                  <a16:creationId xmlns:a16="http://schemas.microsoft.com/office/drawing/2014/main" id="{B608213C-AFA1-4904-95EB-C9840AB02CD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4" name="Picture 13">
              <a:extLst>
                <a:ext uri="{FF2B5EF4-FFF2-40B4-BE49-F238E27FC236}">
                  <a16:creationId xmlns:a16="http://schemas.microsoft.com/office/drawing/2014/main" id="{34869B9E-16C4-4D87-A620-7944D5A623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pic>
        <p:nvPicPr>
          <p:cNvPr id="22530" name="Picture 2">
            <a:extLst>
              <a:ext uri="{FF2B5EF4-FFF2-40B4-BE49-F238E27FC236}">
                <a16:creationId xmlns:a16="http://schemas.microsoft.com/office/drawing/2014/main" id="{DBC33316-144F-4FDF-9867-838498A0B93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8350" y="823309"/>
            <a:ext cx="10769600" cy="534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99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3B1BD1-C3EB-4721-9C8D-A41BC1F98139}"/>
              </a:ext>
            </a:extLst>
          </p:cNvPr>
          <p:cNvSpPr txBox="1">
            <a:spLocks/>
          </p:cNvSpPr>
          <p:nvPr/>
        </p:nvSpPr>
        <p:spPr>
          <a:xfrm>
            <a:off x="339670" y="3016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sz="2400" dirty="0"/>
              <a:t>Results: Irrigation &amp; Pest Modelling</a:t>
            </a:r>
          </a:p>
        </p:txBody>
      </p:sp>
      <p:grpSp>
        <p:nvGrpSpPr>
          <p:cNvPr id="10" name="Group 9">
            <a:extLst>
              <a:ext uri="{FF2B5EF4-FFF2-40B4-BE49-F238E27FC236}">
                <a16:creationId xmlns:a16="http://schemas.microsoft.com/office/drawing/2014/main" id="{A7E0697D-94B2-4642-8F35-227BECE6E1CE}"/>
              </a:ext>
            </a:extLst>
          </p:cNvPr>
          <p:cNvGrpSpPr/>
          <p:nvPr/>
        </p:nvGrpSpPr>
        <p:grpSpPr>
          <a:xfrm>
            <a:off x="8105775" y="6333683"/>
            <a:ext cx="4037012" cy="481415"/>
            <a:chOff x="8464550" y="6408699"/>
            <a:chExt cx="3727450" cy="444500"/>
          </a:xfrm>
        </p:grpSpPr>
        <p:sp>
          <p:nvSpPr>
            <p:cNvPr id="11" name="Rectangle 10">
              <a:extLst>
                <a:ext uri="{FF2B5EF4-FFF2-40B4-BE49-F238E27FC236}">
                  <a16:creationId xmlns:a16="http://schemas.microsoft.com/office/drawing/2014/main" id="{EF14A695-E7D2-4F78-A226-DE7A07EFAB10}"/>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2" name="Picture 2">
              <a:extLst>
                <a:ext uri="{FF2B5EF4-FFF2-40B4-BE49-F238E27FC236}">
                  <a16:creationId xmlns:a16="http://schemas.microsoft.com/office/drawing/2014/main" id="{A4808F09-9BCB-49A5-ADC8-6766187C1C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13" name="Picture 4" descr="C:\Users\Taylor\AppData\Local\Microsoft\Windows\INetCache\Content.MSO\FE803EF6.tmp">
              <a:extLst>
                <a:ext uri="{FF2B5EF4-FFF2-40B4-BE49-F238E27FC236}">
                  <a16:creationId xmlns:a16="http://schemas.microsoft.com/office/drawing/2014/main" id="{B608213C-AFA1-4904-95EB-C9840AB02CD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4" name="Picture 13">
              <a:extLst>
                <a:ext uri="{FF2B5EF4-FFF2-40B4-BE49-F238E27FC236}">
                  <a16:creationId xmlns:a16="http://schemas.microsoft.com/office/drawing/2014/main" id="{34869B9E-16C4-4D87-A620-7944D5A623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pic>
        <p:nvPicPr>
          <p:cNvPr id="23554" name="Picture 2">
            <a:extLst>
              <a:ext uri="{FF2B5EF4-FFF2-40B4-BE49-F238E27FC236}">
                <a16:creationId xmlns:a16="http://schemas.microsoft.com/office/drawing/2014/main" id="{9A965EF7-02D6-47B7-949A-B179FC79168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6308" y="843910"/>
            <a:ext cx="10739383" cy="532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10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B44881-64A1-4ECC-8FC2-AFB1E536DBFF}"/>
              </a:ext>
            </a:extLst>
          </p:cNvPr>
          <p:cNvSpPr>
            <a:spLocks noGrp="1"/>
          </p:cNvSpPr>
          <p:nvPr>
            <p:ph type="title"/>
          </p:nvPr>
        </p:nvSpPr>
        <p:spPr>
          <a:xfrm>
            <a:off x="3581811" y="365125"/>
            <a:ext cx="7771989" cy="498475"/>
          </a:xfrm>
        </p:spPr>
        <p:txBody>
          <a:bodyPr>
            <a:normAutofit/>
          </a:bodyPr>
          <a:lstStyle/>
          <a:p>
            <a:r>
              <a:rPr lang="en-GB" sz="2400" dirty="0"/>
              <a:t>Summary</a:t>
            </a:r>
          </a:p>
        </p:txBody>
      </p:sp>
      <p:sp>
        <p:nvSpPr>
          <p:cNvPr id="5" name="Content Placeholder 4">
            <a:extLst>
              <a:ext uri="{FF2B5EF4-FFF2-40B4-BE49-F238E27FC236}">
                <a16:creationId xmlns:a16="http://schemas.microsoft.com/office/drawing/2014/main" id="{5373694B-BF88-479B-AB7B-2C418FBB7E2D}"/>
              </a:ext>
            </a:extLst>
          </p:cNvPr>
          <p:cNvSpPr>
            <a:spLocks noGrp="1"/>
          </p:cNvSpPr>
          <p:nvPr>
            <p:ph idx="1"/>
          </p:nvPr>
        </p:nvSpPr>
        <p:spPr>
          <a:xfrm>
            <a:off x="3480808" y="3343422"/>
            <a:ext cx="8454518" cy="2768620"/>
          </a:xfrm>
        </p:spPr>
        <p:txBody>
          <a:bodyPr>
            <a:normAutofit lnSpcReduction="10000"/>
          </a:bodyPr>
          <a:lstStyle/>
          <a:p>
            <a:r>
              <a:rPr lang="en-GB" sz="1800" b="1" dirty="0"/>
              <a:t>EO Studies:</a:t>
            </a:r>
          </a:p>
          <a:p>
            <a:r>
              <a:rPr lang="en-GB" sz="1800" dirty="0"/>
              <a:t>Global Irrigated Area Map (GIAM) (</a:t>
            </a:r>
            <a:r>
              <a:rPr lang="en-GB" sz="1800" dirty="0" err="1"/>
              <a:t>Thenkabail</a:t>
            </a:r>
            <a:r>
              <a:rPr lang="en-GB" sz="1800" dirty="0"/>
              <a:t> et al, 2009) </a:t>
            </a:r>
          </a:p>
          <a:p>
            <a:r>
              <a:rPr lang="en-GB" sz="1800" dirty="0"/>
              <a:t>	</a:t>
            </a:r>
            <a:r>
              <a:rPr lang="en-GB" sz="1800" dirty="0">
                <a:solidFill>
                  <a:schemeClr val="accent1"/>
                </a:solidFill>
              </a:rPr>
              <a:t>Identified 43% more irrigated areas than reported in official FAO 	statistics</a:t>
            </a:r>
          </a:p>
          <a:p>
            <a:endParaRPr lang="en-GB" sz="1800" dirty="0"/>
          </a:p>
          <a:p>
            <a:r>
              <a:rPr lang="en-GB" sz="1800" dirty="0"/>
              <a:t>A study published in 2018 using SPOT data (1999-2012) found big differences EO vs reported irrigation:</a:t>
            </a:r>
          </a:p>
          <a:p>
            <a:r>
              <a:rPr lang="en-GB" sz="1800" dirty="0">
                <a:solidFill>
                  <a:schemeClr val="tx2"/>
                </a:solidFill>
              </a:rPr>
              <a:t>	“The results globally show a 18 % larger irrigated area than existing 	approaches based on statistical data” (Meier, Zabel &amp; Mauser, 2018)</a:t>
            </a:r>
          </a:p>
          <a:p>
            <a:endParaRPr lang="en-GB" sz="1800" dirty="0">
              <a:solidFill>
                <a:schemeClr val="tx2"/>
              </a:solidFill>
            </a:endParaRPr>
          </a:p>
          <a:p>
            <a:endParaRPr lang="en-GB" sz="1800" dirty="0">
              <a:solidFill>
                <a:schemeClr val="tx2"/>
              </a:solidFill>
            </a:endParaRPr>
          </a:p>
          <a:p>
            <a:endParaRPr lang="en-GB" sz="1800" dirty="0"/>
          </a:p>
        </p:txBody>
      </p:sp>
      <p:grpSp>
        <p:nvGrpSpPr>
          <p:cNvPr id="4" name="Group 3">
            <a:extLst>
              <a:ext uri="{FF2B5EF4-FFF2-40B4-BE49-F238E27FC236}">
                <a16:creationId xmlns:a16="http://schemas.microsoft.com/office/drawing/2014/main" id="{D6013BDB-E40F-4247-9B00-71E4BC9A72AA}"/>
              </a:ext>
            </a:extLst>
          </p:cNvPr>
          <p:cNvGrpSpPr/>
          <p:nvPr/>
        </p:nvGrpSpPr>
        <p:grpSpPr>
          <a:xfrm>
            <a:off x="8105775" y="6333683"/>
            <a:ext cx="4037012" cy="481415"/>
            <a:chOff x="8464550" y="6408699"/>
            <a:chExt cx="3727450" cy="444500"/>
          </a:xfrm>
        </p:grpSpPr>
        <p:sp>
          <p:nvSpPr>
            <p:cNvPr id="7" name="Rectangle 6">
              <a:extLst>
                <a:ext uri="{FF2B5EF4-FFF2-40B4-BE49-F238E27FC236}">
                  <a16:creationId xmlns:a16="http://schemas.microsoft.com/office/drawing/2014/main" id="{D2A4D8F8-4B73-4E5A-BB6D-6D37A5066763}"/>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8" name="Picture 2">
              <a:extLst>
                <a:ext uri="{FF2B5EF4-FFF2-40B4-BE49-F238E27FC236}">
                  <a16:creationId xmlns:a16="http://schemas.microsoft.com/office/drawing/2014/main" id="{09139BA0-A290-482E-8049-89742B43DA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9" name="Picture 4" descr="C:\Users\Taylor\AppData\Local\Microsoft\Windows\INetCache\Content.MSO\FE803EF6.tmp">
              <a:extLst>
                <a:ext uri="{FF2B5EF4-FFF2-40B4-BE49-F238E27FC236}">
                  <a16:creationId xmlns:a16="http://schemas.microsoft.com/office/drawing/2014/main" id="{D6B2FA7C-028A-4B83-ADB6-11425DAFC0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0" name="Picture 9">
              <a:extLst>
                <a:ext uri="{FF2B5EF4-FFF2-40B4-BE49-F238E27FC236}">
                  <a16:creationId xmlns:a16="http://schemas.microsoft.com/office/drawing/2014/main" id="{8A3B6AF4-0FF4-4BCB-87E0-241FE64723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graphicFrame>
        <p:nvGraphicFramePr>
          <p:cNvPr id="3" name="Table 2">
            <a:extLst>
              <a:ext uri="{FF2B5EF4-FFF2-40B4-BE49-F238E27FC236}">
                <a16:creationId xmlns:a16="http://schemas.microsoft.com/office/drawing/2014/main" id="{43EC66C9-4E5A-4BBC-9161-3F29BEDF9199}"/>
              </a:ext>
            </a:extLst>
          </p:cNvPr>
          <p:cNvGraphicFramePr>
            <a:graphicFrameLocks noGrp="1"/>
          </p:cNvGraphicFramePr>
          <p:nvPr>
            <p:extLst>
              <p:ext uri="{D42A27DB-BD31-4B8C-83A1-F6EECF244321}">
                <p14:modId xmlns:p14="http://schemas.microsoft.com/office/powerpoint/2010/main" val="1305525243"/>
              </p:ext>
            </p:extLst>
          </p:nvPr>
        </p:nvGraphicFramePr>
        <p:xfrm>
          <a:off x="3552731" y="993507"/>
          <a:ext cx="3728552" cy="1691640"/>
        </p:xfrm>
        <a:graphic>
          <a:graphicData uri="http://schemas.openxmlformats.org/drawingml/2006/table">
            <a:tbl>
              <a:tblPr firstRow="1" bandRow="1">
                <a:tableStyleId>{5C22544A-7EE6-4342-B048-85BDC9FD1C3A}</a:tableStyleId>
              </a:tblPr>
              <a:tblGrid>
                <a:gridCol w="1143138">
                  <a:extLst>
                    <a:ext uri="{9D8B030D-6E8A-4147-A177-3AD203B41FA5}">
                      <a16:colId xmlns:a16="http://schemas.microsoft.com/office/drawing/2014/main" val="3824897029"/>
                    </a:ext>
                  </a:extLst>
                </a:gridCol>
                <a:gridCol w="2585414">
                  <a:extLst>
                    <a:ext uri="{9D8B030D-6E8A-4147-A177-3AD203B41FA5}">
                      <a16:colId xmlns:a16="http://schemas.microsoft.com/office/drawing/2014/main" val="1509339081"/>
                    </a:ext>
                  </a:extLst>
                </a:gridCol>
              </a:tblGrid>
              <a:tr h="370840">
                <a:tc>
                  <a:txBody>
                    <a:bodyPr/>
                    <a:lstStyle/>
                    <a:p>
                      <a:r>
                        <a:rPr lang="en-GB" sz="1600" dirty="0"/>
                        <a:t>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Global irrigated area (million hectares)</a:t>
                      </a:r>
                    </a:p>
                  </a:txBody>
                  <a:tcPr/>
                </a:tc>
                <a:extLst>
                  <a:ext uri="{0D108BD9-81ED-4DB2-BD59-A6C34878D82A}">
                    <a16:rowId xmlns:a16="http://schemas.microsoft.com/office/drawing/2014/main" val="424267058"/>
                  </a:ext>
                </a:extLst>
              </a:tr>
              <a:tr h="370840">
                <a:tc>
                  <a:txBody>
                    <a:bodyPr/>
                    <a:lstStyle/>
                    <a:p>
                      <a:r>
                        <a:rPr lang="en-GB" sz="1600" dirty="0"/>
                        <a:t>1961</a:t>
                      </a:r>
                    </a:p>
                  </a:txBody>
                  <a:tcPr/>
                </a:tc>
                <a:tc>
                  <a:txBody>
                    <a:bodyPr/>
                    <a:lstStyle/>
                    <a:p>
                      <a:r>
                        <a:rPr lang="en-GB" sz="1600" dirty="0"/>
                        <a:t>139</a:t>
                      </a:r>
                      <a:endParaRPr lang="en-GB" sz="1600" baseline="30000" dirty="0"/>
                    </a:p>
                  </a:txBody>
                  <a:tcPr/>
                </a:tc>
                <a:extLst>
                  <a:ext uri="{0D108BD9-81ED-4DB2-BD59-A6C34878D82A}">
                    <a16:rowId xmlns:a16="http://schemas.microsoft.com/office/drawing/2014/main" val="2895661998"/>
                  </a:ext>
                </a:extLst>
              </a:tr>
              <a:tr h="370840">
                <a:tc>
                  <a:txBody>
                    <a:bodyPr/>
                    <a:lstStyle/>
                    <a:p>
                      <a:r>
                        <a:rPr lang="en-GB" sz="1600" dirty="0"/>
                        <a:t>2009</a:t>
                      </a:r>
                    </a:p>
                  </a:txBody>
                  <a:tcPr/>
                </a:tc>
                <a:tc>
                  <a:txBody>
                    <a:bodyPr/>
                    <a:lstStyle/>
                    <a:p>
                      <a:r>
                        <a:rPr lang="en-GB" sz="1600" dirty="0"/>
                        <a:t>301</a:t>
                      </a:r>
                    </a:p>
                  </a:txBody>
                  <a:tcPr/>
                </a:tc>
                <a:extLst>
                  <a:ext uri="{0D108BD9-81ED-4DB2-BD59-A6C34878D82A}">
                    <a16:rowId xmlns:a16="http://schemas.microsoft.com/office/drawing/2014/main" val="3843785829"/>
                  </a:ext>
                </a:extLst>
              </a:tr>
              <a:tr h="370840">
                <a:tc>
                  <a:txBody>
                    <a:bodyPr/>
                    <a:lstStyle/>
                    <a:p>
                      <a:r>
                        <a:rPr lang="en-GB" sz="1600" dirty="0"/>
                        <a:t>2050</a:t>
                      </a:r>
                    </a:p>
                  </a:txBody>
                  <a:tcPr/>
                </a:tc>
                <a:tc>
                  <a:txBody>
                    <a:bodyPr/>
                    <a:lstStyle/>
                    <a:p>
                      <a:r>
                        <a:rPr lang="en-GB" sz="1600" dirty="0"/>
                        <a:t>337</a:t>
                      </a:r>
                    </a:p>
                  </a:txBody>
                  <a:tcPr/>
                </a:tc>
                <a:extLst>
                  <a:ext uri="{0D108BD9-81ED-4DB2-BD59-A6C34878D82A}">
                    <a16:rowId xmlns:a16="http://schemas.microsoft.com/office/drawing/2014/main" val="4178884729"/>
                  </a:ext>
                </a:extLst>
              </a:tr>
            </a:tbl>
          </a:graphicData>
        </a:graphic>
      </p:graphicFrame>
      <p:sp>
        <p:nvSpPr>
          <p:cNvPr id="14" name="Content Placeholder 4">
            <a:extLst>
              <a:ext uri="{FF2B5EF4-FFF2-40B4-BE49-F238E27FC236}">
                <a16:creationId xmlns:a16="http://schemas.microsoft.com/office/drawing/2014/main" id="{A9D347A9-62B0-4470-8195-83AF594386B6}"/>
              </a:ext>
            </a:extLst>
          </p:cNvPr>
          <p:cNvSpPr txBox="1">
            <a:spLocks/>
          </p:cNvSpPr>
          <p:nvPr/>
        </p:nvSpPr>
        <p:spPr>
          <a:xfrm>
            <a:off x="3480808" y="2710547"/>
            <a:ext cx="3800475" cy="2584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System Font"/>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System Font"/>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System Font"/>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System Font"/>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GB" sz="1200" dirty="0"/>
              <a:t>(FAO, 2011a), (</a:t>
            </a:r>
            <a:r>
              <a:rPr lang="en-GB" sz="1200" dirty="0" err="1"/>
              <a:t>Alesandratos</a:t>
            </a:r>
            <a:r>
              <a:rPr lang="en-GB" sz="1200" dirty="0"/>
              <a:t> and </a:t>
            </a:r>
            <a:r>
              <a:rPr lang="en-GB" sz="1200" dirty="0" err="1"/>
              <a:t>Bruinsma</a:t>
            </a:r>
            <a:r>
              <a:rPr lang="en-GB" sz="1200" dirty="0"/>
              <a:t>, 2012).</a:t>
            </a:r>
            <a:endParaRPr lang="en-GB" sz="1400" dirty="0"/>
          </a:p>
        </p:txBody>
      </p:sp>
    </p:spTree>
    <p:extLst>
      <p:ext uri="{BB962C8B-B14F-4D97-AF65-F5344CB8AC3E}">
        <p14:creationId xmlns:p14="http://schemas.microsoft.com/office/powerpoint/2010/main" val="3574671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B44881-64A1-4ECC-8FC2-AFB1E536DBFF}"/>
              </a:ext>
            </a:extLst>
          </p:cNvPr>
          <p:cNvSpPr>
            <a:spLocks noGrp="1"/>
          </p:cNvSpPr>
          <p:nvPr>
            <p:ph type="title"/>
          </p:nvPr>
        </p:nvSpPr>
        <p:spPr>
          <a:xfrm>
            <a:off x="3581811" y="365125"/>
            <a:ext cx="2073031" cy="498475"/>
          </a:xfrm>
        </p:spPr>
        <p:txBody>
          <a:bodyPr>
            <a:normAutofit/>
          </a:bodyPr>
          <a:lstStyle/>
          <a:p>
            <a:r>
              <a:rPr lang="en-GB" sz="2400" dirty="0"/>
              <a:t>Next steps</a:t>
            </a:r>
          </a:p>
        </p:txBody>
      </p:sp>
      <p:grpSp>
        <p:nvGrpSpPr>
          <p:cNvPr id="4" name="Group 3">
            <a:extLst>
              <a:ext uri="{FF2B5EF4-FFF2-40B4-BE49-F238E27FC236}">
                <a16:creationId xmlns:a16="http://schemas.microsoft.com/office/drawing/2014/main" id="{D6013BDB-E40F-4247-9B00-71E4BC9A72AA}"/>
              </a:ext>
            </a:extLst>
          </p:cNvPr>
          <p:cNvGrpSpPr/>
          <p:nvPr/>
        </p:nvGrpSpPr>
        <p:grpSpPr>
          <a:xfrm>
            <a:off x="8105775" y="6333683"/>
            <a:ext cx="4037012" cy="481415"/>
            <a:chOff x="8464550" y="6408699"/>
            <a:chExt cx="3727450" cy="444500"/>
          </a:xfrm>
        </p:grpSpPr>
        <p:sp>
          <p:nvSpPr>
            <p:cNvPr id="7" name="Rectangle 6">
              <a:extLst>
                <a:ext uri="{FF2B5EF4-FFF2-40B4-BE49-F238E27FC236}">
                  <a16:creationId xmlns:a16="http://schemas.microsoft.com/office/drawing/2014/main" id="{D2A4D8F8-4B73-4E5A-BB6D-6D37A5066763}"/>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8" name="Picture 2">
              <a:extLst>
                <a:ext uri="{FF2B5EF4-FFF2-40B4-BE49-F238E27FC236}">
                  <a16:creationId xmlns:a16="http://schemas.microsoft.com/office/drawing/2014/main" id="{09139BA0-A290-482E-8049-89742B43DA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9" name="Picture 4" descr="C:\Users\Taylor\AppData\Local\Microsoft\Windows\INetCache\Content.MSO\FE803EF6.tmp">
              <a:extLst>
                <a:ext uri="{FF2B5EF4-FFF2-40B4-BE49-F238E27FC236}">
                  <a16:creationId xmlns:a16="http://schemas.microsoft.com/office/drawing/2014/main" id="{D6B2FA7C-028A-4B83-ADB6-11425DAFC0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0" name="Picture 9">
              <a:extLst>
                <a:ext uri="{FF2B5EF4-FFF2-40B4-BE49-F238E27FC236}">
                  <a16:creationId xmlns:a16="http://schemas.microsoft.com/office/drawing/2014/main" id="{8A3B6AF4-0FF4-4BCB-87E0-241FE64723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
        <p:nvSpPr>
          <p:cNvPr id="12" name="Rectangle: Rounded Corners 11">
            <a:extLst>
              <a:ext uri="{FF2B5EF4-FFF2-40B4-BE49-F238E27FC236}">
                <a16:creationId xmlns:a16="http://schemas.microsoft.com/office/drawing/2014/main" id="{A498E46B-915C-4FC8-B386-0EE9B56757A3}"/>
              </a:ext>
            </a:extLst>
          </p:cNvPr>
          <p:cNvSpPr/>
          <p:nvPr/>
        </p:nvSpPr>
        <p:spPr>
          <a:xfrm>
            <a:off x="3581811" y="1167063"/>
            <a:ext cx="8097253" cy="3152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How do you factor irrigation into your pest modelling work?</a:t>
            </a:r>
          </a:p>
          <a:p>
            <a:r>
              <a:rPr lang="en-GB" dirty="0"/>
              <a:t>- What datasets do you use?</a:t>
            </a:r>
          </a:p>
          <a:p>
            <a:endParaRPr lang="en-GB" dirty="0"/>
          </a:p>
          <a:p>
            <a:r>
              <a:rPr lang="en-GB" dirty="0"/>
              <a:t>What would the ‘ideal’ irrigation dataset look like for pest modelling?</a:t>
            </a:r>
          </a:p>
          <a:p>
            <a:pPr marL="285750" indent="-285750">
              <a:buFontTx/>
              <a:buChar char="-"/>
            </a:pPr>
            <a:r>
              <a:rPr lang="en-GB" dirty="0"/>
              <a:t>Equipped for or Actual?</a:t>
            </a:r>
          </a:p>
          <a:p>
            <a:pPr marL="285750" indent="-285750">
              <a:buFontTx/>
              <a:buChar char="-"/>
            </a:pPr>
            <a:r>
              <a:rPr lang="en-GB" dirty="0"/>
              <a:t>Long or short term averages?</a:t>
            </a:r>
          </a:p>
          <a:p>
            <a:pPr marL="285750" indent="-285750">
              <a:buFontTx/>
              <a:buChar char="-"/>
            </a:pPr>
            <a:r>
              <a:rPr lang="en-GB" dirty="0"/>
              <a:t>Min / Max irrigation scenarios?</a:t>
            </a:r>
          </a:p>
          <a:p>
            <a:pPr marL="285750" indent="-285750">
              <a:buFontTx/>
              <a:buChar char="-"/>
            </a:pPr>
            <a:r>
              <a:rPr lang="en-GB" dirty="0"/>
              <a:t>Probability of irrigation?</a:t>
            </a:r>
          </a:p>
          <a:p>
            <a:pPr marL="285750" indent="-285750">
              <a:buFontTx/>
              <a:buChar char="-"/>
            </a:pPr>
            <a:endParaRPr lang="en-GB" dirty="0"/>
          </a:p>
          <a:p>
            <a:r>
              <a:rPr lang="en-GB" dirty="0"/>
              <a:t>Will we be able to forecast irrigated areas…?</a:t>
            </a:r>
          </a:p>
        </p:txBody>
      </p:sp>
    </p:spTree>
    <p:extLst>
      <p:ext uri="{BB962C8B-B14F-4D97-AF65-F5344CB8AC3E}">
        <p14:creationId xmlns:p14="http://schemas.microsoft.com/office/powerpoint/2010/main" val="1268324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B44881-64A1-4ECC-8FC2-AFB1E536DBFF}"/>
              </a:ext>
            </a:extLst>
          </p:cNvPr>
          <p:cNvSpPr>
            <a:spLocks noGrp="1"/>
          </p:cNvSpPr>
          <p:nvPr>
            <p:ph type="title"/>
          </p:nvPr>
        </p:nvSpPr>
        <p:spPr>
          <a:xfrm>
            <a:off x="339670" y="365126"/>
            <a:ext cx="10515600" cy="517744"/>
          </a:xfrm>
        </p:spPr>
        <p:txBody>
          <a:bodyPr>
            <a:normAutofit fontScale="90000"/>
          </a:bodyPr>
          <a:lstStyle/>
          <a:p>
            <a:r>
              <a:rPr lang="en-GB" sz="2400" dirty="0"/>
              <a:t>Links &amp; References</a:t>
            </a:r>
            <a:br>
              <a:rPr lang="en-GB" sz="2400" dirty="0"/>
            </a:br>
            <a:endParaRPr lang="en-GB" sz="2400" dirty="0"/>
          </a:p>
        </p:txBody>
      </p:sp>
      <p:grpSp>
        <p:nvGrpSpPr>
          <p:cNvPr id="4" name="Group 3">
            <a:extLst>
              <a:ext uri="{FF2B5EF4-FFF2-40B4-BE49-F238E27FC236}">
                <a16:creationId xmlns:a16="http://schemas.microsoft.com/office/drawing/2014/main" id="{D6013BDB-E40F-4247-9B00-71E4BC9A72AA}"/>
              </a:ext>
            </a:extLst>
          </p:cNvPr>
          <p:cNvGrpSpPr/>
          <p:nvPr/>
        </p:nvGrpSpPr>
        <p:grpSpPr>
          <a:xfrm>
            <a:off x="8105775" y="6333683"/>
            <a:ext cx="4037012" cy="481415"/>
            <a:chOff x="8464550" y="6408699"/>
            <a:chExt cx="3727450" cy="444500"/>
          </a:xfrm>
        </p:grpSpPr>
        <p:sp>
          <p:nvSpPr>
            <p:cNvPr id="7" name="Rectangle 6">
              <a:extLst>
                <a:ext uri="{FF2B5EF4-FFF2-40B4-BE49-F238E27FC236}">
                  <a16:creationId xmlns:a16="http://schemas.microsoft.com/office/drawing/2014/main" id="{D2A4D8F8-4B73-4E5A-BB6D-6D37A5066763}"/>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8" name="Picture 2">
              <a:extLst>
                <a:ext uri="{FF2B5EF4-FFF2-40B4-BE49-F238E27FC236}">
                  <a16:creationId xmlns:a16="http://schemas.microsoft.com/office/drawing/2014/main" id="{09139BA0-A290-482E-8049-89742B43DA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9" name="Picture 4" descr="C:\Users\Taylor\AppData\Local\Microsoft\Windows\INetCache\Content.MSO\FE803EF6.tmp">
              <a:extLst>
                <a:ext uri="{FF2B5EF4-FFF2-40B4-BE49-F238E27FC236}">
                  <a16:creationId xmlns:a16="http://schemas.microsoft.com/office/drawing/2014/main" id="{D6B2FA7C-028A-4B83-ADB6-11425DAFC0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0" name="Picture 9">
              <a:extLst>
                <a:ext uri="{FF2B5EF4-FFF2-40B4-BE49-F238E27FC236}">
                  <a16:creationId xmlns:a16="http://schemas.microsoft.com/office/drawing/2014/main" id="{8A3B6AF4-0FF4-4BCB-87E0-241FE64723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
        <p:nvSpPr>
          <p:cNvPr id="2" name="Rectangle 1">
            <a:extLst>
              <a:ext uri="{FF2B5EF4-FFF2-40B4-BE49-F238E27FC236}">
                <a16:creationId xmlns:a16="http://schemas.microsoft.com/office/drawing/2014/main" id="{CF803397-AE6D-4819-AF01-183E4FD92DA3}"/>
              </a:ext>
            </a:extLst>
          </p:cNvPr>
          <p:cNvSpPr/>
          <p:nvPr/>
        </p:nvSpPr>
        <p:spPr>
          <a:xfrm>
            <a:off x="379385" y="1010434"/>
            <a:ext cx="11433230" cy="5570756"/>
          </a:xfrm>
          <a:prstGeom prst="rect">
            <a:avLst/>
          </a:prstGeom>
        </p:spPr>
        <p:txBody>
          <a:bodyPr wrap="square">
            <a:spAutoFit/>
          </a:bodyPr>
          <a:lstStyle/>
          <a:p>
            <a:r>
              <a:rPr lang="en-GB" sz="1600" dirty="0"/>
              <a:t>This presentation: </a:t>
            </a:r>
            <a:r>
              <a:rPr lang="en-GB" sz="1600" dirty="0">
                <a:hlinkClick r:id="rId6"/>
              </a:rPr>
              <a:t>https://doi.org/10.34857/0034092</a:t>
            </a:r>
            <a:r>
              <a:rPr lang="en-GB" sz="1600" dirty="0"/>
              <a:t> </a:t>
            </a:r>
          </a:p>
          <a:p>
            <a:r>
              <a:rPr lang="en-GB" sz="1600" dirty="0">
                <a:hlinkClick r:id="rId7"/>
              </a:rPr>
              <a:t>https://ckan.cabi.org/data/dataset/improving-irrigation-data-using-eo</a:t>
            </a:r>
            <a:endParaRPr lang="en-GB" sz="1600" dirty="0"/>
          </a:p>
          <a:p>
            <a:endParaRPr lang="en-GB" sz="1600" dirty="0"/>
          </a:p>
          <a:p>
            <a:pPr marL="285750" indent="-285750">
              <a:buFont typeface="Arial" panose="020B0604020202020204" pitchFamily="34" charset="0"/>
              <a:buChar char="•"/>
            </a:pPr>
            <a:r>
              <a:rPr lang="en-GB" sz="1600" dirty="0" err="1"/>
              <a:t>Alexandratos</a:t>
            </a:r>
            <a:r>
              <a:rPr lang="en-GB" sz="1600" dirty="0"/>
              <a:t>, N., and </a:t>
            </a:r>
            <a:r>
              <a:rPr lang="en-GB" sz="1600" dirty="0" err="1"/>
              <a:t>Bruinsma</a:t>
            </a:r>
            <a:r>
              <a:rPr lang="en-GB" sz="1600" dirty="0"/>
              <a:t>, J, World agriculture towards 2030/2050: The 2012 revision. Food and Agriculture Organization (FAO). ESA Working Paper No. 12-03, Rome, 2012.</a:t>
            </a:r>
          </a:p>
          <a:p>
            <a:pPr marL="285750" indent="-285750">
              <a:buFont typeface="Arial" panose="020B0604020202020204" pitchFamily="34" charset="0"/>
              <a:buChar char="•"/>
            </a:pPr>
            <a:r>
              <a:rPr lang="en-GB" sz="1600" dirty="0"/>
              <a:t>Meier, J., Zabel, F., and Mauser, W.: A global approach to estimate irrigated areas – a comparison between different data and statistics, </a:t>
            </a:r>
            <a:r>
              <a:rPr lang="en-GB" sz="1600" dirty="0" err="1"/>
              <a:t>Hydrol</a:t>
            </a:r>
            <a:r>
              <a:rPr lang="en-GB" sz="1600" dirty="0"/>
              <a:t>. Earth Syst. Sci., 22, 1119–1133, </a:t>
            </a:r>
            <a:r>
              <a:rPr lang="en-GB" sz="1600" dirty="0">
                <a:hlinkClick r:id="rId8"/>
              </a:rPr>
              <a:t>https://doi.org/10.5194/hess-22-1119-2018</a:t>
            </a:r>
            <a:r>
              <a:rPr lang="en-GB" sz="1600" dirty="0"/>
              <a:t>,2018.</a:t>
            </a:r>
          </a:p>
          <a:p>
            <a:pPr marL="285750" indent="-285750">
              <a:buFont typeface="Arial" panose="020B0604020202020204" pitchFamily="34" charset="0"/>
              <a:buChar char="•"/>
            </a:pPr>
            <a:r>
              <a:rPr lang="en-GB" sz="1600" dirty="0"/>
              <a:t>FAO – Food and Agriculture Organization of the United Nations: Did you know …? Facts and figures about, </a:t>
            </a:r>
            <a:r>
              <a:rPr lang="en-GB" sz="1600" dirty="0">
                <a:hlinkClick r:id="rId9"/>
              </a:rPr>
              <a:t>http://www.fao.org/nr/water/aquastat/didyouknow/index3.stm </a:t>
            </a:r>
            <a:r>
              <a:rPr lang="en-GB" sz="1600" dirty="0"/>
              <a:t>(last access: 24 November 2016), 2014a.</a:t>
            </a:r>
          </a:p>
          <a:p>
            <a:pPr marL="285750" indent="-285750">
              <a:buFont typeface="Arial" panose="020B0604020202020204" pitchFamily="34" charset="0"/>
              <a:buChar char="•"/>
            </a:pPr>
            <a:r>
              <a:rPr lang="en-GB" sz="1600" dirty="0"/>
              <a:t>FAO. 2011a. The state of the world’s land and water resources for food and agriculture (SOLAW) – managing systems at risk. Rome, FAO and London, Earthscan.</a:t>
            </a:r>
          </a:p>
          <a:p>
            <a:pPr marL="285750" indent="-285750">
              <a:buFont typeface="Arial" panose="020B0604020202020204" pitchFamily="34" charset="0"/>
              <a:buChar char="•"/>
            </a:pPr>
            <a:r>
              <a:rPr lang="en-GB" sz="1600" dirty="0"/>
              <a:t>Siebert S, </a:t>
            </a:r>
            <a:r>
              <a:rPr lang="en-GB" sz="1600" dirty="0" err="1"/>
              <a:t>Döll</a:t>
            </a:r>
            <a:r>
              <a:rPr lang="en-GB" sz="1600" dirty="0"/>
              <a:t> P, </a:t>
            </a:r>
            <a:r>
              <a:rPr lang="en-GB" sz="1600" dirty="0" err="1"/>
              <a:t>Hoogeveen</a:t>
            </a:r>
            <a:r>
              <a:rPr lang="en-GB" sz="1600" dirty="0"/>
              <a:t> J, </a:t>
            </a:r>
            <a:r>
              <a:rPr lang="en-GB" sz="1600" dirty="0" err="1"/>
              <a:t>Faures</a:t>
            </a:r>
            <a:r>
              <a:rPr lang="en-GB" sz="1600" dirty="0"/>
              <a:t> J-M, </a:t>
            </a:r>
            <a:r>
              <a:rPr lang="en-GB" sz="1600" dirty="0" err="1"/>
              <a:t>Frenken</a:t>
            </a:r>
            <a:r>
              <a:rPr lang="en-GB" sz="1600" dirty="0"/>
              <a:t> K, </a:t>
            </a:r>
            <a:r>
              <a:rPr lang="en-GB" sz="1600" dirty="0" err="1"/>
              <a:t>Feick</a:t>
            </a:r>
            <a:r>
              <a:rPr lang="en-GB" sz="1600" dirty="0"/>
              <a:t> S (2005) Development and validation of the global map of irrigation areas. </a:t>
            </a:r>
            <a:r>
              <a:rPr lang="en-GB" sz="1600" dirty="0" err="1"/>
              <a:t>Hydrol</a:t>
            </a:r>
            <a:r>
              <a:rPr lang="en-GB" sz="1600" dirty="0"/>
              <a:t> Earth </a:t>
            </a:r>
            <a:r>
              <a:rPr lang="en-GB" sz="1600" dirty="0" err="1"/>
              <a:t>Syst</a:t>
            </a:r>
            <a:r>
              <a:rPr lang="en-GB" sz="1600" dirty="0"/>
              <a:t> Sci Disc 2:1299–1327</a:t>
            </a:r>
          </a:p>
          <a:p>
            <a:pPr marL="285750" indent="-285750">
              <a:buFont typeface="Arial" panose="020B0604020202020204" pitchFamily="34" charset="0"/>
              <a:buChar char="•"/>
            </a:pPr>
            <a:r>
              <a:rPr lang="en-GB" sz="1600" dirty="0"/>
              <a:t>Prasad S. </a:t>
            </a:r>
            <a:r>
              <a:rPr lang="en-GB" sz="1600" dirty="0" err="1"/>
              <a:t>Thenkabail</a:t>
            </a:r>
            <a:r>
              <a:rPr lang="en-GB" sz="1600" dirty="0"/>
              <a:t>, Chandrashekhar M. </a:t>
            </a:r>
            <a:r>
              <a:rPr lang="en-GB" sz="1600" dirty="0" err="1"/>
              <a:t>Biradar</a:t>
            </a:r>
            <a:r>
              <a:rPr lang="en-GB" sz="1600" dirty="0"/>
              <a:t>, Praveen </a:t>
            </a:r>
            <a:r>
              <a:rPr lang="en-GB" sz="1600" dirty="0" err="1"/>
              <a:t>Noojipady</a:t>
            </a:r>
            <a:r>
              <a:rPr lang="en-GB" sz="1600" dirty="0"/>
              <a:t>, </a:t>
            </a:r>
            <a:r>
              <a:rPr lang="en-GB" sz="1600" dirty="0" err="1"/>
              <a:t>Venkateswarlu</a:t>
            </a:r>
            <a:r>
              <a:rPr lang="en-GB" sz="1600" dirty="0"/>
              <a:t> </a:t>
            </a:r>
            <a:r>
              <a:rPr lang="en-GB" sz="1600" dirty="0" err="1"/>
              <a:t>Dheeravath</a:t>
            </a:r>
            <a:r>
              <a:rPr lang="en-GB" sz="1600" dirty="0"/>
              <a:t>, </a:t>
            </a:r>
            <a:r>
              <a:rPr lang="en-GB" sz="1600" dirty="0" err="1"/>
              <a:t>Yuanjie</a:t>
            </a:r>
            <a:r>
              <a:rPr lang="en-GB" sz="1600" dirty="0"/>
              <a:t> Li, Manohar </a:t>
            </a:r>
            <a:r>
              <a:rPr lang="en-GB" sz="1600" dirty="0" err="1"/>
              <a:t>Velpuri</a:t>
            </a:r>
            <a:r>
              <a:rPr lang="en-GB" sz="1600" dirty="0"/>
              <a:t>, </a:t>
            </a:r>
            <a:r>
              <a:rPr lang="en-GB" sz="1600" dirty="0" err="1"/>
              <a:t>Muralikrishna</a:t>
            </a:r>
            <a:r>
              <a:rPr lang="en-GB" sz="1600" dirty="0"/>
              <a:t> </a:t>
            </a:r>
            <a:r>
              <a:rPr lang="en-GB" sz="1600" dirty="0" err="1"/>
              <a:t>Gumma</a:t>
            </a:r>
            <a:r>
              <a:rPr lang="en-GB" sz="1600" dirty="0"/>
              <a:t>, Obi Reddy P. </a:t>
            </a:r>
            <a:r>
              <a:rPr lang="en-GB" sz="1600" dirty="0" err="1"/>
              <a:t>Gangalakunta</a:t>
            </a:r>
            <a:r>
              <a:rPr lang="en-GB" sz="1600" dirty="0"/>
              <a:t>, Hugh </a:t>
            </a:r>
            <a:r>
              <a:rPr lang="en-GB" sz="1600" dirty="0" err="1"/>
              <a:t>Turral</a:t>
            </a:r>
            <a:r>
              <a:rPr lang="en-GB" sz="1600" dirty="0"/>
              <a:t>, </a:t>
            </a:r>
            <a:r>
              <a:rPr lang="en-GB" sz="1600" dirty="0" err="1"/>
              <a:t>Xueliang</a:t>
            </a:r>
            <a:r>
              <a:rPr lang="en-GB" sz="1600" dirty="0"/>
              <a:t> Cai, Jagath Vithanage, Mitchell A. Schull &amp; </a:t>
            </a:r>
            <a:r>
              <a:rPr lang="en-GB" sz="1600" dirty="0" err="1"/>
              <a:t>Rishiraj</a:t>
            </a:r>
            <a:r>
              <a:rPr lang="en-GB" sz="1600" dirty="0"/>
              <a:t> Dutta (2009) Global irrigated area map (GIAM), derived from remote sensing, for the end of the last millennium, International Journal of Remote Sensing, 30:14, 3679-3733, DOI: </a:t>
            </a:r>
            <a:r>
              <a:rPr lang="en-GB" sz="1600" dirty="0">
                <a:hlinkClick r:id="rId10"/>
              </a:rPr>
              <a:t>https://doi.org/10.1080/01431160802698919</a:t>
            </a:r>
            <a:endParaRPr lang="en-GB" sz="1600" dirty="0"/>
          </a:p>
          <a:p>
            <a:pPr marL="285750" indent="-285750">
              <a:buFont typeface="Arial" panose="020B0604020202020204" pitchFamily="34" charset="0"/>
              <a:buChar char="•"/>
            </a:pPr>
            <a:r>
              <a:rPr lang="en-GB" sz="1600" dirty="0" err="1"/>
              <a:t>Yonow</a:t>
            </a:r>
            <a:r>
              <a:rPr lang="en-GB" sz="1600" dirty="0"/>
              <a:t>, T., Kriticos, D.J., Ota, N. et al. The potential global distribution of </a:t>
            </a:r>
            <a:r>
              <a:rPr lang="en-GB" sz="1600" dirty="0" err="1"/>
              <a:t>Chilo</a:t>
            </a:r>
            <a:r>
              <a:rPr lang="en-GB" sz="1600" dirty="0"/>
              <a:t> </a:t>
            </a:r>
            <a:r>
              <a:rPr lang="en-GB" sz="1600" dirty="0" err="1"/>
              <a:t>partellus</a:t>
            </a:r>
            <a:r>
              <a:rPr lang="en-GB" sz="1600" dirty="0"/>
              <a:t>, including consideration of irrigation and cropping patterns. J Pest Sci 90, 459–477 (2017). </a:t>
            </a:r>
            <a:r>
              <a:rPr lang="en-GB" sz="1600" dirty="0">
                <a:hlinkClick r:id="rId11"/>
              </a:rPr>
              <a:t>https://doi.org/10.1007/s10340-016-0801-4</a:t>
            </a:r>
            <a:endParaRPr lang="en-GB" sz="1600" dirty="0"/>
          </a:p>
          <a:p>
            <a:endParaRPr lang="en-GB" dirty="0"/>
          </a:p>
          <a:p>
            <a:endParaRPr lang="en-GB" dirty="0"/>
          </a:p>
        </p:txBody>
      </p:sp>
    </p:spTree>
    <p:extLst>
      <p:ext uri="{BB962C8B-B14F-4D97-AF65-F5344CB8AC3E}">
        <p14:creationId xmlns:p14="http://schemas.microsoft.com/office/powerpoint/2010/main" val="2665942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5DDE1D7-5A2C-416F-B99B-AC91AE92AF44}"/>
              </a:ext>
            </a:extLst>
          </p:cNvPr>
          <p:cNvGrpSpPr/>
          <p:nvPr/>
        </p:nvGrpSpPr>
        <p:grpSpPr>
          <a:xfrm>
            <a:off x="8105775" y="6333683"/>
            <a:ext cx="4037012" cy="481415"/>
            <a:chOff x="8464550" y="6408699"/>
            <a:chExt cx="3727450" cy="444500"/>
          </a:xfrm>
        </p:grpSpPr>
        <p:sp>
          <p:nvSpPr>
            <p:cNvPr id="6" name="Rectangle 5">
              <a:extLst>
                <a:ext uri="{FF2B5EF4-FFF2-40B4-BE49-F238E27FC236}">
                  <a16:creationId xmlns:a16="http://schemas.microsoft.com/office/drawing/2014/main" id="{D72DE072-462F-471B-A734-2F2727D9EB44}"/>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7" name="Picture 2">
              <a:extLst>
                <a:ext uri="{FF2B5EF4-FFF2-40B4-BE49-F238E27FC236}">
                  <a16:creationId xmlns:a16="http://schemas.microsoft.com/office/drawing/2014/main" id="{BE55BBE1-DDF5-45DD-B2BA-4B2EE8C7BF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8" name="Picture 4" descr="C:\Users\Taylor\AppData\Local\Microsoft\Windows\INetCache\Content.MSO\FE803EF6.tmp">
              <a:extLst>
                <a:ext uri="{FF2B5EF4-FFF2-40B4-BE49-F238E27FC236}">
                  <a16:creationId xmlns:a16="http://schemas.microsoft.com/office/drawing/2014/main" id="{60D0A842-53A5-4900-A99B-09F794938D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9" name="Picture 8">
              <a:extLst>
                <a:ext uri="{FF2B5EF4-FFF2-40B4-BE49-F238E27FC236}">
                  <a16:creationId xmlns:a16="http://schemas.microsoft.com/office/drawing/2014/main" id="{93D84F29-1502-4C94-B2AF-5A35956769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Tree>
    <p:extLst>
      <p:ext uri="{BB962C8B-B14F-4D97-AF65-F5344CB8AC3E}">
        <p14:creationId xmlns:p14="http://schemas.microsoft.com/office/powerpoint/2010/main" val="135941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41F6-FBFE-453D-AD20-CADADECA181C}"/>
              </a:ext>
            </a:extLst>
          </p:cNvPr>
          <p:cNvSpPr>
            <a:spLocks noGrp="1"/>
          </p:cNvSpPr>
          <p:nvPr>
            <p:ph type="title"/>
          </p:nvPr>
        </p:nvSpPr>
        <p:spPr/>
        <p:txBody>
          <a:bodyPr/>
          <a:lstStyle/>
          <a:p>
            <a:r>
              <a:rPr lang="en-GB" dirty="0"/>
              <a:t>Intro</a:t>
            </a:r>
          </a:p>
        </p:txBody>
      </p:sp>
      <p:sp>
        <p:nvSpPr>
          <p:cNvPr id="3" name="Content Placeholder 2">
            <a:extLst>
              <a:ext uri="{FF2B5EF4-FFF2-40B4-BE49-F238E27FC236}">
                <a16:creationId xmlns:a16="http://schemas.microsoft.com/office/drawing/2014/main" id="{276F822C-795A-4F23-ACC7-B07A62E7C9DD}"/>
              </a:ext>
            </a:extLst>
          </p:cNvPr>
          <p:cNvSpPr>
            <a:spLocks noGrp="1"/>
          </p:cNvSpPr>
          <p:nvPr>
            <p:ph idx="1"/>
          </p:nvPr>
        </p:nvSpPr>
        <p:spPr>
          <a:xfrm>
            <a:off x="3581400" y="1444625"/>
            <a:ext cx="8001000" cy="4351338"/>
          </a:xfrm>
        </p:spPr>
        <p:txBody>
          <a:bodyPr>
            <a:normAutofit fontScale="92500" lnSpcReduction="20000"/>
          </a:bodyPr>
          <a:lstStyle/>
          <a:p>
            <a:pPr lvl="0"/>
            <a:r>
              <a:rPr lang="en-GB" dirty="0"/>
              <a:t>Project: </a:t>
            </a:r>
          </a:p>
          <a:p>
            <a:pPr marL="1143000" lvl="1" indent="-457200">
              <a:buFont typeface="Arial" panose="020B0604020202020204" pitchFamily="34" charset="0"/>
              <a:buChar char="•"/>
            </a:pPr>
            <a:r>
              <a:rPr lang="en-GB" dirty="0"/>
              <a:t>EO4AgroClimate</a:t>
            </a:r>
          </a:p>
          <a:p>
            <a:pPr lvl="0"/>
            <a:endParaRPr lang="en-GB" dirty="0"/>
          </a:p>
          <a:p>
            <a:pPr lvl="0"/>
            <a:r>
              <a:rPr lang="en-GB" dirty="0"/>
              <a:t>Partners:</a:t>
            </a:r>
          </a:p>
          <a:p>
            <a:pPr marL="1143000" lvl="1" indent="-457200">
              <a:buFont typeface="Arial" panose="020B0604020202020204" pitchFamily="34" charset="0"/>
              <a:buChar char="•"/>
            </a:pPr>
            <a:r>
              <a:rPr lang="en-GB" dirty="0"/>
              <a:t>CABI</a:t>
            </a:r>
          </a:p>
          <a:p>
            <a:pPr marL="1143000" lvl="1" indent="-457200">
              <a:buFont typeface="Arial" panose="020B0604020202020204" pitchFamily="34" charset="0"/>
              <a:buChar char="•"/>
            </a:pPr>
            <a:r>
              <a:rPr lang="en-GB" dirty="0"/>
              <a:t>Assimila</a:t>
            </a:r>
          </a:p>
          <a:p>
            <a:pPr marL="1143000" lvl="1" indent="-457200">
              <a:buFont typeface="Arial" panose="020B0604020202020204" pitchFamily="34" charset="0"/>
              <a:buChar char="•"/>
            </a:pPr>
            <a:r>
              <a:rPr lang="en-GB" dirty="0"/>
              <a:t>Cervantes</a:t>
            </a:r>
          </a:p>
          <a:p>
            <a:pPr lvl="1" indent="0">
              <a:buNone/>
            </a:pPr>
            <a:endParaRPr lang="en-GB" dirty="0"/>
          </a:p>
          <a:p>
            <a:r>
              <a:rPr lang="en-GB" dirty="0"/>
              <a:t>Aim:	</a:t>
            </a:r>
          </a:p>
          <a:p>
            <a:pPr marL="1143000" lvl="1" indent="-457200">
              <a:buFont typeface="Arial" panose="020B0604020202020204" pitchFamily="34" charset="0"/>
              <a:buChar char="•"/>
            </a:pPr>
            <a:r>
              <a:rPr lang="en-GB" dirty="0"/>
              <a:t>Improve and test novel irrigation datasets developed using EO data which may help identify actively irrigated areas and therefore improve pest models under changing irrigation scenarios</a:t>
            </a:r>
          </a:p>
          <a:p>
            <a:pPr marL="1143000" lvl="1" indent="-457200">
              <a:buFont typeface="Arial" panose="020B0604020202020204" pitchFamily="34" charset="0"/>
              <a:buChar char="•"/>
            </a:pPr>
            <a:endParaRPr lang="en-GB" dirty="0"/>
          </a:p>
          <a:p>
            <a:endParaRPr lang="en-GB" dirty="0"/>
          </a:p>
        </p:txBody>
      </p:sp>
      <p:pic>
        <p:nvPicPr>
          <p:cNvPr id="6" name="Picture 2">
            <a:extLst>
              <a:ext uri="{FF2B5EF4-FFF2-40B4-BE49-F238E27FC236}">
                <a16:creationId xmlns:a16="http://schemas.microsoft.com/office/drawing/2014/main" id="{FBD80589-466E-4142-AEF6-3FE83ED675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69962" y="2176064"/>
            <a:ext cx="2288277" cy="564917"/>
          </a:xfrm>
          <a:prstGeom prst="rect">
            <a:avLst/>
          </a:prstGeom>
          <a:solidFill>
            <a:schemeClr val="bg2"/>
          </a:solidFill>
        </p:spPr>
      </p:pic>
      <p:pic>
        <p:nvPicPr>
          <p:cNvPr id="7" name="Picture 4" descr="C:\Users\Taylor\AppData\Local\Microsoft\Windows\INetCache\Content.MSO\FE803EF6.tmp">
            <a:extLst>
              <a:ext uri="{FF2B5EF4-FFF2-40B4-BE49-F238E27FC236}">
                <a16:creationId xmlns:a16="http://schemas.microsoft.com/office/drawing/2014/main" id="{B989BC1D-DDD8-4D4C-BC8F-27F12B38510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51878" y="3067952"/>
            <a:ext cx="2299045" cy="786202"/>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8" name="Picture 7">
            <a:extLst>
              <a:ext uri="{FF2B5EF4-FFF2-40B4-BE49-F238E27FC236}">
                <a16:creationId xmlns:a16="http://schemas.microsoft.com/office/drawing/2014/main" id="{B7691AAA-FD3C-4EDF-A261-4714909633E3}"/>
              </a:ext>
            </a:extLst>
          </p:cNvPr>
          <p:cNvPicPr>
            <a:picLocks noChangeAspect="1"/>
          </p:cNvPicPr>
          <p:nvPr/>
        </p:nvPicPr>
        <p:blipFill>
          <a:blip r:embed="rId5"/>
          <a:stretch>
            <a:fillRect/>
          </a:stretch>
        </p:blipFill>
        <p:spPr>
          <a:xfrm>
            <a:off x="9236767" y="1260060"/>
            <a:ext cx="2249866" cy="741432"/>
          </a:xfrm>
          <a:prstGeom prst="rect">
            <a:avLst/>
          </a:prstGeom>
        </p:spPr>
      </p:pic>
      <p:sp>
        <p:nvSpPr>
          <p:cNvPr id="9" name="Rectangle 8">
            <a:extLst>
              <a:ext uri="{FF2B5EF4-FFF2-40B4-BE49-F238E27FC236}">
                <a16:creationId xmlns:a16="http://schemas.microsoft.com/office/drawing/2014/main" id="{29D87519-5C71-44CA-A3A8-CAE552AD046A}"/>
              </a:ext>
            </a:extLst>
          </p:cNvPr>
          <p:cNvSpPr/>
          <p:nvPr/>
        </p:nvSpPr>
        <p:spPr>
          <a:xfrm>
            <a:off x="10706100" y="6388100"/>
            <a:ext cx="1320800" cy="35560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390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41F6-FBFE-453D-AD20-CADADECA181C}"/>
              </a:ext>
            </a:extLst>
          </p:cNvPr>
          <p:cNvSpPr>
            <a:spLocks noGrp="1"/>
          </p:cNvSpPr>
          <p:nvPr>
            <p:ph type="title"/>
          </p:nvPr>
        </p:nvSpPr>
        <p:spPr/>
        <p:txBody>
          <a:bodyPr>
            <a:normAutofit/>
          </a:bodyPr>
          <a:lstStyle/>
          <a:p>
            <a:r>
              <a:rPr lang="en-GB" sz="3600" dirty="0"/>
              <a:t>Irrigation in pest modelling</a:t>
            </a:r>
          </a:p>
        </p:txBody>
      </p:sp>
      <p:grpSp>
        <p:nvGrpSpPr>
          <p:cNvPr id="4" name="Group 3">
            <a:extLst>
              <a:ext uri="{FF2B5EF4-FFF2-40B4-BE49-F238E27FC236}">
                <a16:creationId xmlns:a16="http://schemas.microsoft.com/office/drawing/2014/main" id="{4C3BE37E-2674-43E2-9F65-1545E464781E}"/>
              </a:ext>
            </a:extLst>
          </p:cNvPr>
          <p:cNvGrpSpPr/>
          <p:nvPr/>
        </p:nvGrpSpPr>
        <p:grpSpPr>
          <a:xfrm>
            <a:off x="8105775" y="6333683"/>
            <a:ext cx="4037012" cy="481415"/>
            <a:chOff x="8464550" y="6408699"/>
            <a:chExt cx="3727450" cy="444500"/>
          </a:xfrm>
        </p:grpSpPr>
        <p:sp>
          <p:nvSpPr>
            <p:cNvPr id="5" name="Rectangle 4">
              <a:extLst>
                <a:ext uri="{FF2B5EF4-FFF2-40B4-BE49-F238E27FC236}">
                  <a16:creationId xmlns:a16="http://schemas.microsoft.com/office/drawing/2014/main" id="{0DDA1C00-CDAA-4DBF-84AB-6FB5D5CE72FD}"/>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6" name="Picture 2">
              <a:extLst>
                <a:ext uri="{FF2B5EF4-FFF2-40B4-BE49-F238E27FC236}">
                  <a16:creationId xmlns:a16="http://schemas.microsoft.com/office/drawing/2014/main" id="{FBD80589-466E-4142-AEF6-3FE83ED675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7" name="Picture 4" descr="C:\Users\Taylor\AppData\Local\Microsoft\Windows\INetCache\Content.MSO\FE803EF6.tmp">
              <a:extLst>
                <a:ext uri="{FF2B5EF4-FFF2-40B4-BE49-F238E27FC236}">
                  <a16:creationId xmlns:a16="http://schemas.microsoft.com/office/drawing/2014/main" id="{B989BC1D-DDD8-4D4C-BC8F-27F12B3851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8" name="Picture 7">
              <a:extLst>
                <a:ext uri="{FF2B5EF4-FFF2-40B4-BE49-F238E27FC236}">
                  <a16:creationId xmlns:a16="http://schemas.microsoft.com/office/drawing/2014/main" id="{B7691AAA-FD3C-4EDF-A261-4714909633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
        <p:nvSpPr>
          <p:cNvPr id="9" name="Rectangle 2">
            <a:extLst>
              <a:ext uri="{FF2B5EF4-FFF2-40B4-BE49-F238E27FC236}">
                <a16:creationId xmlns:a16="http://schemas.microsoft.com/office/drawing/2014/main" id="{C995FF2A-87E1-44C1-BA2F-34EC850C8066}"/>
              </a:ext>
            </a:extLst>
          </p:cNvPr>
          <p:cNvSpPr>
            <a:spLocks noChangeArrowheads="1"/>
          </p:cNvSpPr>
          <p:nvPr/>
        </p:nvSpPr>
        <p:spPr bwMode="auto">
          <a:xfrm>
            <a:off x="3601944" y="23489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7" name="Picture 5" descr="Fig. 2">
            <a:extLst>
              <a:ext uri="{FF2B5EF4-FFF2-40B4-BE49-F238E27FC236}">
                <a16:creationId xmlns:a16="http://schemas.microsoft.com/office/drawing/2014/main" id="{488FE923-0600-40CD-B1F4-DBDF5B16716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38054" y="2523627"/>
            <a:ext cx="6145213" cy="15646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B651458-7C0C-4056-A0EE-A0A0330DF558}"/>
              </a:ext>
            </a:extLst>
          </p:cNvPr>
          <p:cNvSpPr txBox="1"/>
          <p:nvPr/>
        </p:nvSpPr>
        <p:spPr>
          <a:xfrm>
            <a:off x="3898296" y="1285383"/>
            <a:ext cx="2262158" cy="923330"/>
          </a:xfrm>
          <a:prstGeom prst="rect">
            <a:avLst/>
          </a:prstGeom>
          <a:noFill/>
        </p:spPr>
        <p:txBody>
          <a:bodyPr wrap="none" rtlCol="0">
            <a:spAutoFit/>
          </a:bodyPr>
          <a:lstStyle/>
          <a:p>
            <a:r>
              <a:rPr lang="en-GB" dirty="0"/>
              <a:t>Pest model a:</a:t>
            </a:r>
          </a:p>
          <a:p>
            <a:r>
              <a:rPr lang="en-GB" dirty="0"/>
              <a:t>Suitable area under </a:t>
            </a:r>
          </a:p>
          <a:p>
            <a:r>
              <a:rPr lang="en-GB" dirty="0"/>
              <a:t>natural scenario</a:t>
            </a:r>
          </a:p>
        </p:txBody>
      </p:sp>
      <p:sp>
        <p:nvSpPr>
          <p:cNvPr id="14" name="TextBox 13">
            <a:extLst>
              <a:ext uri="{FF2B5EF4-FFF2-40B4-BE49-F238E27FC236}">
                <a16:creationId xmlns:a16="http://schemas.microsoft.com/office/drawing/2014/main" id="{1A4637D4-1672-46E9-BF3A-F42F0E6AC449}"/>
              </a:ext>
            </a:extLst>
          </p:cNvPr>
          <p:cNvSpPr txBox="1"/>
          <p:nvPr/>
        </p:nvSpPr>
        <p:spPr>
          <a:xfrm>
            <a:off x="5548502" y="4583728"/>
            <a:ext cx="2262158" cy="923330"/>
          </a:xfrm>
          <a:prstGeom prst="rect">
            <a:avLst/>
          </a:prstGeom>
          <a:noFill/>
        </p:spPr>
        <p:txBody>
          <a:bodyPr wrap="none" rtlCol="0">
            <a:spAutoFit/>
          </a:bodyPr>
          <a:lstStyle/>
          <a:p>
            <a:r>
              <a:rPr lang="en-GB" dirty="0"/>
              <a:t>Pest model b:</a:t>
            </a:r>
          </a:p>
          <a:p>
            <a:r>
              <a:rPr lang="en-GB" dirty="0"/>
              <a:t>Suitable area under </a:t>
            </a:r>
          </a:p>
          <a:p>
            <a:r>
              <a:rPr lang="en-GB" dirty="0"/>
              <a:t>irrigation scenario</a:t>
            </a:r>
          </a:p>
        </p:txBody>
      </p:sp>
      <p:sp>
        <p:nvSpPr>
          <p:cNvPr id="15" name="TextBox 14">
            <a:extLst>
              <a:ext uri="{FF2B5EF4-FFF2-40B4-BE49-F238E27FC236}">
                <a16:creationId xmlns:a16="http://schemas.microsoft.com/office/drawing/2014/main" id="{92896E42-3339-4E7A-9BC0-A7DC24D3480F}"/>
              </a:ext>
            </a:extLst>
          </p:cNvPr>
          <p:cNvSpPr txBox="1"/>
          <p:nvPr/>
        </p:nvSpPr>
        <p:spPr>
          <a:xfrm>
            <a:off x="7810660" y="1776454"/>
            <a:ext cx="1556836" cy="369332"/>
          </a:xfrm>
          <a:prstGeom prst="rect">
            <a:avLst/>
          </a:prstGeom>
          <a:noFill/>
        </p:spPr>
        <p:txBody>
          <a:bodyPr wrap="none" rtlCol="0">
            <a:spAutoFit/>
          </a:bodyPr>
          <a:lstStyle/>
          <a:p>
            <a:r>
              <a:rPr lang="en-GB" dirty="0"/>
              <a:t>Irrigated area</a:t>
            </a:r>
          </a:p>
        </p:txBody>
      </p:sp>
      <p:sp>
        <p:nvSpPr>
          <p:cNvPr id="16" name="TextBox 15">
            <a:extLst>
              <a:ext uri="{FF2B5EF4-FFF2-40B4-BE49-F238E27FC236}">
                <a16:creationId xmlns:a16="http://schemas.microsoft.com/office/drawing/2014/main" id="{36B1B0C6-4B7C-448B-8FDC-6D8782F88D41}"/>
              </a:ext>
            </a:extLst>
          </p:cNvPr>
          <p:cNvSpPr txBox="1"/>
          <p:nvPr/>
        </p:nvSpPr>
        <p:spPr>
          <a:xfrm>
            <a:off x="9526260" y="4583728"/>
            <a:ext cx="1820707" cy="923330"/>
          </a:xfrm>
          <a:prstGeom prst="rect">
            <a:avLst/>
          </a:prstGeom>
          <a:noFill/>
        </p:spPr>
        <p:txBody>
          <a:bodyPr wrap="square" rtlCol="0">
            <a:spAutoFit/>
          </a:bodyPr>
          <a:lstStyle/>
          <a:p>
            <a:r>
              <a:rPr lang="en-GB" dirty="0"/>
              <a:t>Pest model: Composite suitability map</a:t>
            </a:r>
          </a:p>
        </p:txBody>
      </p:sp>
      <p:cxnSp>
        <p:nvCxnSpPr>
          <p:cNvPr id="13" name="Straight Connector 12">
            <a:extLst>
              <a:ext uri="{FF2B5EF4-FFF2-40B4-BE49-F238E27FC236}">
                <a16:creationId xmlns:a16="http://schemas.microsoft.com/office/drawing/2014/main" id="{4382D8A5-BAB6-4083-B546-5286ACB3BDE8}"/>
              </a:ext>
            </a:extLst>
          </p:cNvPr>
          <p:cNvCxnSpPr>
            <a:cxnSpLocks/>
            <a:stCxn id="11" idx="2"/>
          </p:cNvCxnSpPr>
          <p:nvPr/>
        </p:nvCxnSpPr>
        <p:spPr>
          <a:xfrm>
            <a:off x="5029375" y="2208713"/>
            <a:ext cx="863425" cy="652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CD2065A-3868-42C9-B798-98257295C6D8}"/>
              </a:ext>
            </a:extLst>
          </p:cNvPr>
          <p:cNvCxnSpPr>
            <a:cxnSpLocks/>
            <a:stCxn id="14" idx="0"/>
          </p:cNvCxnSpPr>
          <p:nvPr/>
        </p:nvCxnSpPr>
        <p:spPr>
          <a:xfrm flipV="1">
            <a:off x="6679581" y="3937000"/>
            <a:ext cx="495919" cy="646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FE4FE5B-18ED-45B9-AB11-EFCB1B13A67C}"/>
              </a:ext>
            </a:extLst>
          </p:cNvPr>
          <p:cNvCxnSpPr>
            <a:cxnSpLocks/>
            <a:stCxn id="15" idx="2"/>
          </p:cNvCxnSpPr>
          <p:nvPr/>
        </p:nvCxnSpPr>
        <p:spPr>
          <a:xfrm flipH="1">
            <a:off x="8382000" y="2145786"/>
            <a:ext cx="207078" cy="1002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63B9503-2D4E-4144-A138-5D2C8EAB87D5}"/>
              </a:ext>
            </a:extLst>
          </p:cNvPr>
          <p:cNvCxnSpPr>
            <a:cxnSpLocks/>
          </p:cNvCxnSpPr>
          <p:nvPr/>
        </p:nvCxnSpPr>
        <p:spPr>
          <a:xfrm flipV="1">
            <a:off x="10124281" y="3403600"/>
            <a:ext cx="495919" cy="1180128"/>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DF0F7B4-BE0A-4E67-AF67-D18FBBE137E9}"/>
              </a:ext>
            </a:extLst>
          </p:cNvPr>
          <p:cNvSpPr/>
          <p:nvPr/>
        </p:nvSpPr>
        <p:spPr>
          <a:xfrm>
            <a:off x="3327400" y="5728168"/>
            <a:ext cx="8864600" cy="523220"/>
          </a:xfrm>
          <a:prstGeom prst="rect">
            <a:avLst/>
          </a:prstGeom>
        </p:spPr>
        <p:txBody>
          <a:bodyPr wrap="square">
            <a:spAutoFit/>
          </a:bodyPr>
          <a:lstStyle/>
          <a:p>
            <a:r>
              <a:rPr lang="en-GB" sz="1400" dirty="0" err="1">
                <a:solidFill>
                  <a:srgbClr val="333333"/>
                </a:solidFill>
                <a:latin typeface="-apple-system"/>
              </a:rPr>
              <a:t>Yonow</a:t>
            </a:r>
            <a:r>
              <a:rPr lang="en-GB" sz="1400" dirty="0">
                <a:solidFill>
                  <a:srgbClr val="333333"/>
                </a:solidFill>
                <a:latin typeface="-apple-system"/>
              </a:rPr>
              <a:t>, T., Kriticos, D.J., Ota, N. </a:t>
            </a:r>
            <a:r>
              <a:rPr lang="en-GB" sz="1400" i="1" dirty="0">
                <a:solidFill>
                  <a:srgbClr val="333333"/>
                </a:solidFill>
                <a:latin typeface="-apple-system"/>
              </a:rPr>
              <a:t>et al.</a:t>
            </a:r>
            <a:r>
              <a:rPr lang="en-GB" sz="1400" dirty="0">
                <a:solidFill>
                  <a:srgbClr val="333333"/>
                </a:solidFill>
                <a:latin typeface="-apple-system"/>
              </a:rPr>
              <a:t> The potential global distribution of </a:t>
            </a:r>
            <a:r>
              <a:rPr lang="en-GB" sz="1400" i="1" dirty="0" err="1">
                <a:solidFill>
                  <a:srgbClr val="333333"/>
                </a:solidFill>
                <a:latin typeface="-apple-system"/>
              </a:rPr>
              <a:t>Chilo</a:t>
            </a:r>
            <a:r>
              <a:rPr lang="en-GB" sz="1400" i="1" dirty="0">
                <a:solidFill>
                  <a:srgbClr val="333333"/>
                </a:solidFill>
                <a:latin typeface="-apple-system"/>
              </a:rPr>
              <a:t> </a:t>
            </a:r>
            <a:r>
              <a:rPr lang="en-GB" sz="1400" i="1" dirty="0" err="1">
                <a:solidFill>
                  <a:srgbClr val="333333"/>
                </a:solidFill>
                <a:latin typeface="-apple-system"/>
              </a:rPr>
              <a:t>partellus</a:t>
            </a:r>
            <a:r>
              <a:rPr lang="en-GB" sz="1400" dirty="0">
                <a:solidFill>
                  <a:srgbClr val="333333"/>
                </a:solidFill>
                <a:latin typeface="-apple-system"/>
              </a:rPr>
              <a:t>, including consideration of irrigation and cropping patterns. </a:t>
            </a:r>
            <a:r>
              <a:rPr lang="en-GB" sz="1400" i="1" dirty="0">
                <a:solidFill>
                  <a:srgbClr val="333333"/>
                </a:solidFill>
                <a:latin typeface="-apple-system"/>
              </a:rPr>
              <a:t>J Pest Sci</a:t>
            </a:r>
            <a:r>
              <a:rPr lang="en-GB" sz="1400" dirty="0">
                <a:solidFill>
                  <a:srgbClr val="333333"/>
                </a:solidFill>
                <a:latin typeface="-apple-system"/>
              </a:rPr>
              <a:t> </a:t>
            </a:r>
            <a:r>
              <a:rPr lang="en-GB" sz="1400" b="1" dirty="0">
                <a:solidFill>
                  <a:srgbClr val="333333"/>
                </a:solidFill>
                <a:latin typeface="-apple-system"/>
              </a:rPr>
              <a:t>90</a:t>
            </a:r>
            <a:r>
              <a:rPr lang="en-GB" sz="1400" dirty="0">
                <a:solidFill>
                  <a:srgbClr val="333333"/>
                </a:solidFill>
                <a:latin typeface="-apple-system"/>
              </a:rPr>
              <a:t>, 459–477 (2017). https://doi.org/10.1007/s10340-016-0801-4</a:t>
            </a:r>
            <a:endParaRPr lang="en-GB" sz="1400" dirty="0"/>
          </a:p>
        </p:txBody>
      </p:sp>
    </p:spTree>
    <p:extLst>
      <p:ext uri="{BB962C8B-B14F-4D97-AF65-F5344CB8AC3E}">
        <p14:creationId xmlns:p14="http://schemas.microsoft.com/office/powerpoint/2010/main" val="400778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41F6-FBFE-453D-AD20-CADADECA181C}"/>
              </a:ext>
            </a:extLst>
          </p:cNvPr>
          <p:cNvSpPr>
            <a:spLocks noGrp="1"/>
          </p:cNvSpPr>
          <p:nvPr>
            <p:ph type="title"/>
          </p:nvPr>
        </p:nvSpPr>
        <p:spPr/>
        <p:txBody>
          <a:bodyPr>
            <a:normAutofit/>
          </a:bodyPr>
          <a:lstStyle/>
          <a:p>
            <a:r>
              <a:rPr lang="en-GB" sz="3600" dirty="0"/>
              <a:t>Irrigation in pest modelling</a:t>
            </a:r>
          </a:p>
        </p:txBody>
      </p:sp>
      <p:grpSp>
        <p:nvGrpSpPr>
          <p:cNvPr id="4" name="Group 3">
            <a:extLst>
              <a:ext uri="{FF2B5EF4-FFF2-40B4-BE49-F238E27FC236}">
                <a16:creationId xmlns:a16="http://schemas.microsoft.com/office/drawing/2014/main" id="{4C3BE37E-2674-43E2-9F65-1545E464781E}"/>
              </a:ext>
            </a:extLst>
          </p:cNvPr>
          <p:cNvGrpSpPr/>
          <p:nvPr/>
        </p:nvGrpSpPr>
        <p:grpSpPr>
          <a:xfrm>
            <a:off x="8105775" y="6333683"/>
            <a:ext cx="4037012" cy="481415"/>
            <a:chOff x="8464550" y="6408699"/>
            <a:chExt cx="3727450" cy="444500"/>
          </a:xfrm>
        </p:grpSpPr>
        <p:sp>
          <p:nvSpPr>
            <p:cNvPr id="5" name="Rectangle 4">
              <a:extLst>
                <a:ext uri="{FF2B5EF4-FFF2-40B4-BE49-F238E27FC236}">
                  <a16:creationId xmlns:a16="http://schemas.microsoft.com/office/drawing/2014/main" id="{0DDA1C00-CDAA-4DBF-84AB-6FB5D5CE72FD}"/>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6" name="Picture 2">
              <a:extLst>
                <a:ext uri="{FF2B5EF4-FFF2-40B4-BE49-F238E27FC236}">
                  <a16:creationId xmlns:a16="http://schemas.microsoft.com/office/drawing/2014/main" id="{FBD80589-466E-4142-AEF6-3FE83ED675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7" name="Picture 4" descr="C:\Users\Taylor\AppData\Local\Microsoft\Windows\INetCache\Content.MSO\FE803EF6.tmp">
              <a:extLst>
                <a:ext uri="{FF2B5EF4-FFF2-40B4-BE49-F238E27FC236}">
                  <a16:creationId xmlns:a16="http://schemas.microsoft.com/office/drawing/2014/main" id="{B989BC1D-DDD8-4D4C-BC8F-27F12B3851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8" name="Picture 7">
              <a:extLst>
                <a:ext uri="{FF2B5EF4-FFF2-40B4-BE49-F238E27FC236}">
                  <a16:creationId xmlns:a16="http://schemas.microsoft.com/office/drawing/2014/main" id="{B7691AAA-FD3C-4EDF-A261-4714909633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
        <p:nvSpPr>
          <p:cNvPr id="9" name="Rectangle 2">
            <a:extLst>
              <a:ext uri="{FF2B5EF4-FFF2-40B4-BE49-F238E27FC236}">
                <a16:creationId xmlns:a16="http://schemas.microsoft.com/office/drawing/2014/main" id="{C995FF2A-87E1-44C1-BA2F-34EC850C8066}"/>
              </a:ext>
            </a:extLst>
          </p:cNvPr>
          <p:cNvSpPr>
            <a:spLocks noChangeArrowheads="1"/>
          </p:cNvSpPr>
          <p:nvPr/>
        </p:nvSpPr>
        <p:spPr bwMode="auto">
          <a:xfrm>
            <a:off x="3601944" y="23489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7" name="Picture 5" descr="Fig. 2">
            <a:extLst>
              <a:ext uri="{FF2B5EF4-FFF2-40B4-BE49-F238E27FC236}">
                <a16:creationId xmlns:a16="http://schemas.microsoft.com/office/drawing/2014/main" id="{488FE923-0600-40CD-B1F4-DBDF5B16716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38054" y="2523627"/>
            <a:ext cx="6145213" cy="15646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B651458-7C0C-4056-A0EE-A0A0330DF558}"/>
              </a:ext>
            </a:extLst>
          </p:cNvPr>
          <p:cNvSpPr txBox="1"/>
          <p:nvPr/>
        </p:nvSpPr>
        <p:spPr>
          <a:xfrm>
            <a:off x="3898296" y="1285383"/>
            <a:ext cx="2262158" cy="923330"/>
          </a:xfrm>
          <a:prstGeom prst="rect">
            <a:avLst/>
          </a:prstGeom>
          <a:noFill/>
        </p:spPr>
        <p:txBody>
          <a:bodyPr wrap="none" rtlCol="0">
            <a:spAutoFit/>
          </a:bodyPr>
          <a:lstStyle/>
          <a:p>
            <a:r>
              <a:rPr lang="en-GB" dirty="0"/>
              <a:t>Pest model a:</a:t>
            </a:r>
          </a:p>
          <a:p>
            <a:r>
              <a:rPr lang="en-GB" dirty="0"/>
              <a:t>Suitable area under </a:t>
            </a:r>
          </a:p>
          <a:p>
            <a:r>
              <a:rPr lang="en-GB" dirty="0"/>
              <a:t>natural scenario</a:t>
            </a:r>
          </a:p>
        </p:txBody>
      </p:sp>
      <p:sp>
        <p:nvSpPr>
          <p:cNvPr id="14" name="TextBox 13">
            <a:extLst>
              <a:ext uri="{FF2B5EF4-FFF2-40B4-BE49-F238E27FC236}">
                <a16:creationId xmlns:a16="http://schemas.microsoft.com/office/drawing/2014/main" id="{1A4637D4-1672-46E9-BF3A-F42F0E6AC449}"/>
              </a:ext>
            </a:extLst>
          </p:cNvPr>
          <p:cNvSpPr txBox="1"/>
          <p:nvPr/>
        </p:nvSpPr>
        <p:spPr>
          <a:xfrm>
            <a:off x="5548502" y="4583728"/>
            <a:ext cx="2262158" cy="923330"/>
          </a:xfrm>
          <a:prstGeom prst="rect">
            <a:avLst/>
          </a:prstGeom>
          <a:noFill/>
        </p:spPr>
        <p:txBody>
          <a:bodyPr wrap="none" rtlCol="0">
            <a:spAutoFit/>
          </a:bodyPr>
          <a:lstStyle/>
          <a:p>
            <a:r>
              <a:rPr lang="en-GB" dirty="0"/>
              <a:t>Pest model b:</a:t>
            </a:r>
          </a:p>
          <a:p>
            <a:r>
              <a:rPr lang="en-GB" dirty="0"/>
              <a:t>Suitable area under </a:t>
            </a:r>
          </a:p>
          <a:p>
            <a:r>
              <a:rPr lang="en-GB" dirty="0"/>
              <a:t>irrigation scenario</a:t>
            </a:r>
          </a:p>
        </p:txBody>
      </p:sp>
      <p:sp>
        <p:nvSpPr>
          <p:cNvPr id="15" name="TextBox 14">
            <a:extLst>
              <a:ext uri="{FF2B5EF4-FFF2-40B4-BE49-F238E27FC236}">
                <a16:creationId xmlns:a16="http://schemas.microsoft.com/office/drawing/2014/main" id="{92896E42-3339-4E7A-9BC0-A7DC24D3480F}"/>
              </a:ext>
            </a:extLst>
          </p:cNvPr>
          <p:cNvSpPr txBox="1"/>
          <p:nvPr/>
        </p:nvSpPr>
        <p:spPr>
          <a:xfrm>
            <a:off x="7810660" y="1776454"/>
            <a:ext cx="1556836" cy="369332"/>
          </a:xfrm>
          <a:prstGeom prst="rect">
            <a:avLst/>
          </a:prstGeom>
          <a:noFill/>
        </p:spPr>
        <p:txBody>
          <a:bodyPr wrap="none" rtlCol="0">
            <a:spAutoFit/>
          </a:bodyPr>
          <a:lstStyle/>
          <a:p>
            <a:r>
              <a:rPr lang="en-GB" dirty="0"/>
              <a:t>Irrigated area</a:t>
            </a:r>
          </a:p>
        </p:txBody>
      </p:sp>
      <p:sp>
        <p:nvSpPr>
          <p:cNvPr id="16" name="TextBox 15">
            <a:extLst>
              <a:ext uri="{FF2B5EF4-FFF2-40B4-BE49-F238E27FC236}">
                <a16:creationId xmlns:a16="http://schemas.microsoft.com/office/drawing/2014/main" id="{36B1B0C6-4B7C-448B-8FDC-6D8782F88D41}"/>
              </a:ext>
            </a:extLst>
          </p:cNvPr>
          <p:cNvSpPr txBox="1"/>
          <p:nvPr/>
        </p:nvSpPr>
        <p:spPr>
          <a:xfrm>
            <a:off x="9526260" y="4583728"/>
            <a:ext cx="1820707" cy="923330"/>
          </a:xfrm>
          <a:prstGeom prst="rect">
            <a:avLst/>
          </a:prstGeom>
          <a:noFill/>
        </p:spPr>
        <p:txBody>
          <a:bodyPr wrap="square" rtlCol="0">
            <a:spAutoFit/>
          </a:bodyPr>
          <a:lstStyle/>
          <a:p>
            <a:r>
              <a:rPr lang="en-GB" dirty="0"/>
              <a:t>Pest model: Composite suitability map</a:t>
            </a:r>
          </a:p>
        </p:txBody>
      </p:sp>
      <p:cxnSp>
        <p:nvCxnSpPr>
          <p:cNvPr id="13" name="Straight Connector 12">
            <a:extLst>
              <a:ext uri="{FF2B5EF4-FFF2-40B4-BE49-F238E27FC236}">
                <a16:creationId xmlns:a16="http://schemas.microsoft.com/office/drawing/2014/main" id="{4382D8A5-BAB6-4083-B546-5286ACB3BDE8}"/>
              </a:ext>
            </a:extLst>
          </p:cNvPr>
          <p:cNvCxnSpPr>
            <a:cxnSpLocks/>
            <a:stCxn id="11" idx="2"/>
          </p:cNvCxnSpPr>
          <p:nvPr/>
        </p:nvCxnSpPr>
        <p:spPr>
          <a:xfrm>
            <a:off x="5029375" y="2208713"/>
            <a:ext cx="863425" cy="652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CD2065A-3868-42C9-B798-98257295C6D8}"/>
              </a:ext>
            </a:extLst>
          </p:cNvPr>
          <p:cNvCxnSpPr>
            <a:cxnSpLocks/>
            <a:stCxn id="14" idx="0"/>
          </p:cNvCxnSpPr>
          <p:nvPr/>
        </p:nvCxnSpPr>
        <p:spPr>
          <a:xfrm flipV="1">
            <a:off x="6679581" y="3937000"/>
            <a:ext cx="495919" cy="646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FE4FE5B-18ED-45B9-AB11-EFCB1B13A67C}"/>
              </a:ext>
            </a:extLst>
          </p:cNvPr>
          <p:cNvCxnSpPr>
            <a:cxnSpLocks/>
            <a:stCxn id="15" idx="2"/>
          </p:cNvCxnSpPr>
          <p:nvPr/>
        </p:nvCxnSpPr>
        <p:spPr>
          <a:xfrm flipH="1">
            <a:off x="8382000" y="2145786"/>
            <a:ext cx="207078" cy="1002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63B9503-2D4E-4144-A138-5D2C8EAB87D5}"/>
              </a:ext>
            </a:extLst>
          </p:cNvPr>
          <p:cNvCxnSpPr>
            <a:cxnSpLocks/>
          </p:cNvCxnSpPr>
          <p:nvPr/>
        </p:nvCxnSpPr>
        <p:spPr>
          <a:xfrm flipV="1">
            <a:off x="10124281" y="3403600"/>
            <a:ext cx="495919" cy="1180128"/>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DF0F7B4-BE0A-4E67-AF67-D18FBBE137E9}"/>
              </a:ext>
            </a:extLst>
          </p:cNvPr>
          <p:cNvSpPr/>
          <p:nvPr/>
        </p:nvSpPr>
        <p:spPr>
          <a:xfrm>
            <a:off x="3327400" y="5728168"/>
            <a:ext cx="8864600" cy="523220"/>
          </a:xfrm>
          <a:prstGeom prst="rect">
            <a:avLst/>
          </a:prstGeom>
        </p:spPr>
        <p:txBody>
          <a:bodyPr wrap="square">
            <a:spAutoFit/>
          </a:bodyPr>
          <a:lstStyle/>
          <a:p>
            <a:r>
              <a:rPr lang="en-GB" sz="1400" dirty="0" err="1">
                <a:solidFill>
                  <a:srgbClr val="333333"/>
                </a:solidFill>
                <a:latin typeface="-apple-system"/>
              </a:rPr>
              <a:t>Yonow</a:t>
            </a:r>
            <a:r>
              <a:rPr lang="en-GB" sz="1400" dirty="0">
                <a:solidFill>
                  <a:srgbClr val="333333"/>
                </a:solidFill>
                <a:latin typeface="-apple-system"/>
              </a:rPr>
              <a:t>, T., Kriticos, D.J., Ota, N. </a:t>
            </a:r>
            <a:r>
              <a:rPr lang="en-GB" sz="1400" i="1" dirty="0">
                <a:solidFill>
                  <a:srgbClr val="333333"/>
                </a:solidFill>
                <a:latin typeface="-apple-system"/>
              </a:rPr>
              <a:t>et al.</a:t>
            </a:r>
            <a:r>
              <a:rPr lang="en-GB" sz="1400" dirty="0">
                <a:solidFill>
                  <a:srgbClr val="333333"/>
                </a:solidFill>
                <a:latin typeface="-apple-system"/>
              </a:rPr>
              <a:t> The potential global distribution of </a:t>
            </a:r>
            <a:r>
              <a:rPr lang="en-GB" sz="1400" i="1" dirty="0" err="1">
                <a:solidFill>
                  <a:srgbClr val="333333"/>
                </a:solidFill>
                <a:latin typeface="-apple-system"/>
              </a:rPr>
              <a:t>Chilo</a:t>
            </a:r>
            <a:r>
              <a:rPr lang="en-GB" sz="1400" i="1" dirty="0">
                <a:solidFill>
                  <a:srgbClr val="333333"/>
                </a:solidFill>
                <a:latin typeface="-apple-system"/>
              </a:rPr>
              <a:t> </a:t>
            </a:r>
            <a:r>
              <a:rPr lang="en-GB" sz="1400" i="1" dirty="0" err="1">
                <a:solidFill>
                  <a:srgbClr val="333333"/>
                </a:solidFill>
                <a:latin typeface="-apple-system"/>
              </a:rPr>
              <a:t>partellus</a:t>
            </a:r>
            <a:r>
              <a:rPr lang="en-GB" sz="1400" dirty="0">
                <a:solidFill>
                  <a:srgbClr val="333333"/>
                </a:solidFill>
                <a:latin typeface="-apple-system"/>
              </a:rPr>
              <a:t>, including consideration of irrigation and cropping patterns. </a:t>
            </a:r>
            <a:r>
              <a:rPr lang="en-GB" sz="1400" i="1" dirty="0">
                <a:solidFill>
                  <a:srgbClr val="333333"/>
                </a:solidFill>
                <a:latin typeface="-apple-system"/>
              </a:rPr>
              <a:t>J Pest Sci</a:t>
            </a:r>
            <a:r>
              <a:rPr lang="en-GB" sz="1400" dirty="0">
                <a:solidFill>
                  <a:srgbClr val="333333"/>
                </a:solidFill>
                <a:latin typeface="-apple-system"/>
              </a:rPr>
              <a:t> </a:t>
            </a:r>
            <a:r>
              <a:rPr lang="en-GB" sz="1400" b="1" dirty="0">
                <a:solidFill>
                  <a:srgbClr val="333333"/>
                </a:solidFill>
                <a:latin typeface="-apple-system"/>
              </a:rPr>
              <a:t>90</a:t>
            </a:r>
            <a:r>
              <a:rPr lang="en-GB" sz="1400" dirty="0">
                <a:solidFill>
                  <a:srgbClr val="333333"/>
                </a:solidFill>
                <a:latin typeface="-apple-system"/>
              </a:rPr>
              <a:t>, 459–477 (2017). https://doi.org/10.1007/s10340-016-0801-4</a:t>
            </a:r>
            <a:endParaRPr lang="en-GB" sz="1400" dirty="0"/>
          </a:p>
        </p:txBody>
      </p:sp>
      <p:sp>
        <p:nvSpPr>
          <p:cNvPr id="3" name="Rectangle 2">
            <a:extLst>
              <a:ext uri="{FF2B5EF4-FFF2-40B4-BE49-F238E27FC236}">
                <a16:creationId xmlns:a16="http://schemas.microsoft.com/office/drawing/2014/main" id="{41DA9690-97A0-4F2F-8A1D-A13F566DC499}"/>
              </a:ext>
            </a:extLst>
          </p:cNvPr>
          <p:cNvSpPr/>
          <p:nvPr/>
        </p:nvSpPr>
        <p:spPr>
          <a:xfrm>
            <a:off x="7810660" y="2654300"/>
            <a:ext cx="1586854" cy="151627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02065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E6E5-E68E-470E-8DCA-4D1CB34654E5}"/>
              </a:ext>
            </a:extLst>
          </p:cNvPr>
          <p:cNvSpPr>
            <a:spLocks noGrp="1"/>
          </p:cNvSpPr>
          <p:nvPr>
            <p:ph type="title"/>
          </p:nvPr>
        </p:nvSpPr>
        <p:spPr>
          <a:xfrm>
            <a:off x="184032" y="204861"/>
            <a:ext cx="3537067" cy="1477327"/>
          </a:xfrm>
        </p:spPr>
        <p:txBody>
          <a:bodyPr>
            <a:normAutofit/>
          </a:bodyPr>
          <a:lstStyle/>
          <a:p>
            <a:r>
              <a:rPr lang="en-GB" sz="2400" dirty="0"/>
              <a:t>Global Map of Irrigated Areas (GMIA)</a:t>
            </a:r>
          </a:p>
        </p:txBody>
      </p:sp>
      <p:pic>
        <p:nvPicPr>
          <p:cNvPr id="5" name="Picture 4">
            <a:extLst>
              <a:ext uri="{FF2B5EF4-FFF2-40B4-BE49-F238E27FC236}">
                <a16:creationId xmlns:a16="http://schemas.microsoft.com/office/drawing/2014/main" id="{B6D1B905-F19D-42F9-8B26-DF338C3DAA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4252" y="88302"/>
            <a:ext cx="7976415" cy="5590442"/>
          </a:xfrm>
          <a:prstGeom prst="rect">
            <a:avLst/>
          </a:prstGeom>
        </p:spPr>
      </p:pic>
      <p:grpSp>
        <p:nvGrpSpPr>
          <p:cNvPr id="14" name="Group 13">
            <a:extLst>
              <a:ext uri="{FF2B5EF4-FFF2-40B4-BE49-F238E27FC236}">
                <a16:creationId xmlns:a16="http://schemas.microsoft.com/office/drawing/2014/main" id="{DE453D14-5AB8-4331-BAB3-043BB4ED8691}"/>
              </a:ext>
            </a:extLst>
          </p:cNvPr>
          <p:cNvGrpSpPr/>
          <p:nvPr/>
        </p:nvGrpSpPr>
        <p:grpSpPr>
          <a:xfrm>
            <a:off x="8105775" y="6333683"/>
            <a:ext cx="4037012" cy="481415"/>
            <a:chOff x="8464550" y="6408699"/>
            <a:chExt cx="3727450" cy="444500"/>
          </a:xfrm>
        </p:grpSpPr>
        <p:sp>
          <p:nvSpPr>
            <p:cNvPr id="15" name="Rectangle 14">
              <a:extLst>
                <a:ext uri="{FF2B5EF4-FFF2-40B4-BE49-F238E27FC236}">
                  <a16:creationId xmlns:a16="http://schemas.microsoft.com/office/drawing/2014/main" id="{33B708F5-F495-444E-A879-016405C1BA67}"/>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6" name="Picture 2">
              <a:extLst>
                <a:ext uri="{FF2B5EF4-FFF2-40B4-BE49-F238E27FC236}">
                  <a16:creationId xmlns:a16="http://schemas.microsoft.com/office/drawing/2014/main" id="{1F221375-3081-44B5-A5E4-A8B6E2FD14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17" name="Picture 4" descr="C:\Users\Taylor\AppData\Local\Microsoft\Windows\INetCache\Content.MSO\FE803EF6.tmp">
              <a:extLst>
                <a:ext uri="{FF2B5EF4-FFF2-40B4-BE49-F238E27FC236}">
                  <a16:creationId xmlns:a16="http://schemas.microsoft.com/office/drawing/2014/main" id="{B837C67A-8115-4B4E-BBF7-7376991BDD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8" name="Picture 17">
              <a:extLst>
                <a:ext uri="{FF2B5EF4-FFF2-40B4-BE49-F238E27FC236}">
                  <a16:creationId xmlns:a16="http://schemas.microsoft.com/office/drawing/2014/main" id="{BF76A442-8973-4858-9713-4EC9CC74B5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
        <p:nvSpPr>
          <p:cNvPr id="3" name="Rectangle 2">
            <a:extLst>
              <a:ext uri="{FF2B5EF4-FFF2-40B4-BE49-F238E27FC236}">
                <a16:creationId xmlns:a16="http://schemas.microsoft.com/office/drawing/2014/main" id="{9F32E5C7-3072-476C-AE22-0F0CAF2DA354}"/>
              </a:ext>
            </a:extLst>
          </p:cNvPr>
          <p:cNvSpPr/>
          <p:nvPr/>
        </p:nvSpPr>
        <p:spPr>
          <a:xfrm>
            <a:off x="92927" y="5746196"/>
            <a:ext cx="11680996" cy="523220"/>
          </a:xfrm>
          <a:prstGeom prst="rect">
            <a:avLst/>
          </a:prstGeom>
        </p:spPr>
        <p:txBody>
          <a:bodyPr wrap="square">
            <a:spAutoFit/>
          </a:bodyPr>
          <a:lstStyle/>
          <a:p>
            <a:r>
              <a:rPr lang="en-GB" sz="1400" dirty="0">
                <a:solidFill>
                  <a:srgbClr val="003B43"/>
                </a:solidFill>
                <a:latin typeface="Open Sans"/>
              </a:rPr>
              <a:t>Stefan Siebert, Verena Henrich, Karen </a:t>
            </a:r>
            <a:r>
              <a:rPr lang="en-GB" sz="1400" dirty="0" err="1">
                <a:solidFill>
                  <a:srgbClr val="003B43"/>
                </a:solidFill>
                <a:latin typeface="Open Sans"/>
              </a:rPr>
              <a:t>Frenken</a:t>
            </a:r>
            <a:r>
              <a:rPr lang="en-GB" sz="1400" dirty="0">
                <a:solidFill>
                  <a:srgbClr val="003B43"/>
                </a:solidFill>
                <a:latin typeface="Open Sans"/>
              </a:rPr>
              <a:t> and Jacob Burke (2013). Global Map of Irrigation Areas version 5. Rheinische Friedrich-</a:t>
            </a:r>
            <a:r>
              <a:rPr lang="en-GB" sz="1400" dirty="0" err="1">
                <a:solidFill>
                  <a:srgbClr val="003B43"/>
                </a:solidFill>
                <a:latin typeface="Open Sans"/>
              </a:rPr>
              <a:t>Wilhelms</a:t>
            </a:r>
            <a:r>
              <a:rPr lang="en-GB" sz="1400" dirty="0">
                <a:solidFill>
                  <a:srgbClr val="003B43"/>
                </a:solidFill>
                <a:latin typeface="Open Sans"/>
              </a:rPr>
              <a:t>-University, Bonn, Germany / Food and Agriculture Organization of the United Nations, Rome, Italy</a:t>
            </a:r>
            <a:endParaRPr lang="en-GB" sz="1400" dirty="0"/>
          </a:p>
        </p:txBody>
      </p:sp>
      <p:sp>
        <p:nvSpPr>
          <p:cNvPr id="10" name="TextBox 9">
            <a:extLst>
              <a:ext uri="{FF2B5EF4-FFF2-40B4-BE49-F238E27FC236}">
                <a16:creationId xmlns:a16="http://schemas.microsoft.com/office/drawing/2014/main" id="{2E2B7445-B8AE-41C2-B5A0-5C42DF8E046D}"/>
              </a:ext>
            </a:extLst>
          </p:cNvPr>
          <p:cNvSpPr txBox="1"/>
          <p:nvPr/>
        </p:nvSpPr>
        <p:spPr>
          <a:xfrm>
            <a:off x="184032" y="1503988"/>
            <a:ext cx="3537067" cy="1754326"/>
          </a:xfrm>
          <a:prstGeom prst="rect">
            <a:avLst/>
          </a:prstGeom>
          <a:noFill/>
        </p:spPr>
        <p:txBody>
          <a:bodyPr wrap="square" rtlCol="0">
            <a:spAutoFit/>
          </a:bodyPr>
          <a:lstStyle/>
          <a:p>
            <a:r>
              <a:rPr lang="en-GB" dirty="0"/>
              <a:t>Latest version (v5) 2013</a:t>
            </a:r>
          </a:p>
          <a:p>
            <a:endParaRPr lang="en-GB" dirty="0"/>
          </a:p>
          <a:p>
            <a:r>
              <a:rPr lang="en-GB" dirty="0"/>
              <a:t>Areas equipped for irrigation around the year 2005</a:t>
            </a:r>
          </a:p>
          <a:p>
            <a:endParaRPr lang="en-GB" dirty="0"/>
          </a:p>
          <a:p>
            <a:r>
              <a:rPr lang="en-GB" dirty="0"/>
              <a:t>Resolution 5 arc mins (~10km)</a:t>
            </a:r>
          </a:p>
        </p:txBody>
      </p:sp>
    </p:spTree>
    <p:extLst>
      <p:ext uri="{BB962C8B-B14F-4D97-AF65-F5344CB8AC3E}">
        <p14:creationId xmlns:p14="http://schemas.microsoft.com/office/powerpoint/2010/main" val="170444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E6E5-E68E-470E-8DCA-4D1CB34654E5}"/>
              </a:ext>
            </a:extLst>
          </p:cNvPr>
          <p:cNvSpPr>
            <a:spLocks noGrp="1"/>
          </p:cNvSpPr>
          <p:nvPr>
            <p:ph type="title"/>
          </p:nvPr>
        </p:nvSpPr>
        <p:spPr>
          <a:xfrm>
            <a:off x="184032" y="204861"/>
            <a:ext cx="3537067" cy="1477327"/>
          </a:xfrm>
        </p:spPr>
        <p:txBody>
          <a:bodyPr>
            <a:normAutofit/>
          </a:bodyPr>
          <a:lstStyle/>
          <a:p>
            <a:r>
              <a:rPr lang="en-GB" sz="2400" dirty="0"/>
              <a:t>Global Map of Irrigated Areas (GMIA)</a:t>
            </a:r>
          </a:p>
        </p:txBody>
      </p:sp>
      <p:pic>
        <p:nvPicPr>
          <p:cNvPr id="5" name="Picture 4">
            <a:extLst>
              <a:ext uri="{FF2B5EF4-FFF2-40B4-BE49-F238E27FC236}">
                <a16:creationId xmlns:a16="http://schemas.microsoft.com/office/drawing/2014/main" id="{B6D1B905-F19D-42F9-8B26-DF338C3DAA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4252" y="88302"/>
            <a:ext cx="7976415" cy="5590442"/>
          </a:xfrm>
          <a:prstGeom prst="rect">
            <a:avLst/>
          </a:prstGeom>
        </p:spPr>
      </p:pic>
      <p:grpSp>
        <p:nvGrpSpPr>
          <p:cNvPr id="14" name="Group 13">
            <a:extLst>
              <a:ext uri="{FF2B5EF4-FFF2-40B4-BE49-F238E27FC236}">
                <a16:creationId xmlns:a16="http://schemas.microsoft.com/office/drawing/2014/main" id="{DE453D14-5AB8-4331-BAB3-043BB4ED8691}"/>
              </a:ext>
            </a:extLst>
          </p:cNvPr>
          <p:cNvGrpSpPr/>
          <p:nvPr/>
        </p:nvGrpSpPr>
        <p:grpSpPr>
          <a:xfrm>
            <a:off x="8105775" y="6333683"/>
            <a:ext cx="4037012" cy="481415"/>
            <a:chOff x="8464550" y="6408699"/>
            <a:chExt cx="3727450" cy="444500"/>
          </a:xfrm>
        </p:grpSpPr>
        <p:sp>
          <p:nvSpPr>
            <p:cNvPr id="15" name="Rectangle 14">
              <a:extLst>
                <a:ext uri="{FF2B5EF4-FFF2-40B4-BE49-F238E27FC236}">
                  <a16:creationId xmlns:a16="http://schemas.microsoft.com/office/drawing/2014/main" id="{33B708F5-F495-444E-A879-016405C1BA67}"/>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6" name="Picture 2">
              <a:extLst>
                <a:ext uri="{FF2B5EF4-FFF2-40B4-BE49-F238E27FC236}">
                  <a16:creationId xmlns:a16="http://schemas.microsoft.com/office/drawing/2014/main" id="{1F221375-3081-44B5-A5E4-A8B6E2FD14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17" name="Picture 4" descr="C:\Users\Taylor\AppData\Local\Microsoft\Windows\INetCache\Content.MSO\FE803EF6.tmp">
              <a:extLst>
                <a:ext uri="{FF2B5EF4-FFF2-40B4-BE49-F238E27FC236}">
                  <a16:creationId xmlns:a16="http://schemas.microsoft.com/office/drawing/2014/main" id="{B837C67A-8115-4B4E-BBF7-7376991BDD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8" name="Picture 17">
              <a:extLst>
                <a:ext uri="{FF2B5EF4-FFF2-40B4-BE49-F238E27FC236}">
                  <a16:creationId xmlns:a16="http://schemas.microsoft.com/office/drawing/2014/main" id="{BF76A442-8973-4858-9713-4EC9CC74B5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
        <p:nvSpPr>
          <p:cNvPr id="3" name="Rectangle 2">
            <a:extLst>
              <a:ext uri="{FF2B5EF4-FFF2-40B4-BE49-F238E27FC236}">
                <a16:creationId xmlns:a16="http://schemas.microsoft.com/office/drawing/2014/main" id="{9F32E5C7-3072-476C-AE22-0F0CAF2DA354}"/>
              </a:ext>
            </a:extLst>
          </p:cNvPr>
          <p:cNvSpPr/>
          <p:nvPr/>
        </p:nvSpPr>
        <p:spPr>
          <a:xfrm>
            <a:off x="92927" y="5746196"/>
            <a:ext cx="11680996" cy="523220"/>
          </a:xfrm>
          <a:prstGeom prst="rect">
            <a:avLst/>
          </a:prstGeom>
        </p:spPr>
        <p:txBody>
          <a:bodyPr wrap="square">
            <a:spAutoFit/>
          </a:bodyPr>
          <a:lstStyle/>
          <a:p>
            <a:r>
              <a:rPr lang="en-GB" sz="1400" dirty="0">
                <a:solidFill>
                  <a:srgbClr val="003B43"/>
                </a:solidFill>
                <a:latin typeface="Open Sans"/>
              </a:rPr>
              <a:t>Stefan Siebert, Verena Henrich, Karen </a:t>
            </a:r>
            <a:r>
              <a:rPr lang="en-GB" sz="1400" dirty="0" err="1">
                <a:solidFill>
                  <a:srgbClr val="003B43"/>
                </a:solidFill>
                <a:latin typeface="Open Sans"/>
              </a:rPr>
              <a:t>Frenken</a:t>
            </a:r>
            <a:r>
              <a:rPr lang="en-GB" sz="1400" dirty="0">
                <a:solidFill>
                  <a:srgbClr val="003B43"/>
                </a:solidFill>
                <a:latin typeface="Open Sans"/>
              </a:rPr>
              <a:t> and Jacob Burke (2013). Global Map of Irrigation Areas version 5. Rheinische Friedrich-</a:t>
            </a:r>
            <a:r>
              <a:rPr lang="en-GB" sz="1400" dirty="0" err="1">
                <a:solidFill>
                  <a:srgbClr val="003B43"/>
                </a:solidFill>
                <a:latin typeface="Open Sans"/>
              </a:rPr>
              <a:t>Wilhelms</a:t>
            </a:r>
            <a:r>
              <a:rPr lang="en-GB" sz="1400" dirty="0">
                <a:solidFill>
                  <a:srgbClr val="003B43"/>
                </a:solidFill>
                <a:latin typeface="Open Sans"/>
              </a:rPr>
              <a:t>-University, Bonn, Germany / Food and Agriculture Organization of the United Nations, Rome, Italy</a:t>
            </a:r>
            <a:endParaRPr lang="en-GB" sz="1400" dirty="0"/>
          </a:p>
        </p:txBody>
      </p:sp>
      <p:sp>
        <p:nvSpPr>
          <p:cNvPr id="10" name="TextBox 9">
            <a:extLst>
              <a:ext uri="{FF2B5EF4-FFF2-40B4-BE49-F238E27FC236}">
                <a16:creationId xmlns:a16="http://schemas.microsoft.com/office/drawing/2014/main" id="{2E2B7445-B8AE-41C2-B5A0-5C42DF8E046D}"/>
              </a:ext>
            </a:extLst>
          </p:cNvPr>
          <p:cNvSpPr txBox="1"/>
          <p:nvPr/>
        </p:nvSpPr>
        <p:spPr>
          <a:xfrm>
            <a:off x="184032" y="1503988"/>
            <a:ext cx="3537067" cy="1754326"/>
          </a:xfrm>
          <a:prstGeom prst="rect">
            <a:avLst/>
          </a:prstGeom>
          <a:noFill/>
        </p:spPr>
        <p:txBody>
          <a:bodyPr wrap="square" rtlCol="0">
            <a:spAutoFit/>
          </a:bodyPr>
          <a:lstStyle/>
          <a:p>
            <a:r>
              <a:rPr lang="en-GB" dirty="0"/>
              <a:t>Latest version (v5) 2013</a:t>
            </a:r>
          </a:p>
          <a:p>
            <a:endParaRPr lang="en-GB" dirty="0"/>
          </a:p>
          <a:p>
            <a:r>
              <a:rPr lang="en-GB" dirty="0"/>
              <a:t>Areas equipped for irrigation around the year 2005</a:t>
            </a:r>
          </a:p>
          <a:p>
            <a:endParaRPr lang="en-GB" dirty="0"/>
          </a:p>
          <a:p>
            <a:r>
              <a:rPr lang="en-GB" dirty="0"/>
              <a:t>Resolution 5 arc mins (~10km)</a:t>
            </a:r>
          </a:p>
        </p:txBody>
      </p:sp>
      <p:sp>
        <p:nvSpPr>
          <p:cNvPr id="19" name="Rectangle 18">
            <a:extLst>
              <a:ext uri="{FF2B5EF4-FFF2-40B4-BE49-F238E27FC236}">
                <a16:creationId xmlns:a16="http://schemas.microsoft.com/office/drawing/2014/main" id="{14008EDC-7780-4F55-B9C9-06DF416BA034}"/>
              </a:ext>
            </a:extLst>
          </p:cNvPr>
          <p:cNvSpPr/>
          <p:nvPr/>
        </p:nvSpPr>
        <p:spPr>
          <a:xfrm>
            <a:off x="3898085" y="558800"/>
            <a:ext cx="8244702" cy="12319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1654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E6E5-E68E-470E-8DCA-4D1CB34654E5}"/>
              </a:ext>
            </a:extLst>
          </p:cNvPr>
          <p:cNvSpPr>
            <a:spLocks noGrp="1"/>
          </p:cNvSpPr>
          <p:nvPr>
            <p:ph type="title"/>
          </p:nvPr>
        </p:nvSpPr>
        <p:spPr>
          <a:xfrm>
            <a:off x="184032" y="204861"/>
            <a:ext cx="3537067" cy="1477327"/>
          </a:xfrm>
        </p:spPr>
        <p:txBody>
          <a:bodyPr>
            <a:normAutofit/>
          </a:bodyPr>
          <a:lstStyle/>
          <a:p>
            <a:r>
              <a:rPr lang="en-GB" sz="2400" dirty="0"/>
              <a:t>Global Map of Irrigated Areas (GMIA)</a:t>
            </a:r>
          </a:p>
        </p:txBody>
      </p:sp>
      <p:pic>
        <p:nvPicPr>
          <p:cNvPr id="5" name="Picture 4">
            <a:extLst>
              <a:ext uri="{FF2B5EF4-FFF2-40B4-BE49-F238E27FC236}">
                <a16:creationId xmlns:a16="http://schemas.microsoft.com/office/drawing/2014/main" id="{B6D1B905-F19D-42F9-8B26-DF338C3DAA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4252" y="88302"/>
            <a:ext cx="7976415" cy="5590442"/>
          </a:xfrm>
          <a:prstGeom prst="rect">
            <a:avLst/>
          </a:prstGeom>
        </p:spPr>
      </p:pic>
      <p:grpSp>
        <p:nvGrpSpPr>
          <p:cNvPr id="14" name="Group 13">
            <a:extLst>
              <a:ext uri="{FF2B5EF4-FFF2-40B4-BE49-F238E27FC236}">
                <a16:creationId xmlns:a16="http://schemas.microsoft.com/office/drawing/2014/main" id="{DE453D14-5AB8-4331-BAB3-043BB4ED8691}"/>
              </a:ext>
            </a:extLst>
          </p:cNvPr>
          <p:cNvGrpSpPr/>
          <p:nvPr/>
        </p:nvGrpSpPr>
        <p:grpSpPr>
          <a:xfrm>
            <a:off x="8105775" y="6333683"/>
            <a:ext cx="4037012" cy="481415"/>
            <a:chOff x="8464550" y="6408699"/>
            <a:chExt cx="3727450" cy="444500"/>
          </a:xfrm>
        </p:grpSpPr>
        <p:sp>
          <p:nvSpPr>
            <p:cNvPr id="15" name="Rectangle 14">
              <a:extLst>
                <a:ext uri="{FF2B5EF4-FFF2-40B4-BE49-F238E27FC236}">
                  <a16:creationId xmlns:a16="http://schemas.microsoft.com/office/drawing/2014/main" id="{33B708F5-F495-444E-A879-016405C1BA67}"/>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6" name="Picture 2">
              <a:extLst>
                <a:ext uri="{FF2B5EF4-FFF2-40B4-BE49-F238E27FC236}">
                  <a16:creationId xmlns:a16="http://schemas.microsoft.com/office/drawing/2014/main" id="{1F221375-3081-44B5-A5E4-A8B6E2FD14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17" name="Picture 4" descr="C:\Users\Taylor\AppData\Local\Microsoft\Windows\INetCache\Content.MSO\FE803EF6.tmp">
              <a:extLst>
                <a:ext uri="{FF2B5EF4-FFF2-40B4-BE49-F238E27FC236}">
                  <a16:creationId xmlns:a16="http://schemas.microsoft.com/office/drawing/2014/main" id="{B837C67A-8115-4B4E-BBF7-7376991BDD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8" name="Picture 17">
              <a:extLst>
                <a:ext uri="{FF2B5EF4-FFF2-40B4-BE49-F238E27FC236}">
                  <a16:creationId xmlns:a16="http://schemas.microsoft.com/office/drawing/2014/main" id="{BF76A442-8973-4858-9713-4EC9CC74B5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
        <p:nvSpPr>
          <p:cNvPr id="3" name="Rectangle 2">
            <a:extLst>
              <a:ext uri="{FF2B5EF4-FFF2-40B4-BE49-F238E27FC236}">
                <a16:creationId xmlns:a16="http://schemas.microsoft.com/office/drawing/2014/main" id="{9F32E5C7-3072-476C-AE22-0F0CAF2DA354}"/>
              </a:ext>
            </a:extLst>
          </p:cNvPr>
          <p:cNvSpPr/>
          <p:nvPr/>
        </p:nvSpPr>
        <p:spPr>
          <a:xfrm>
            <a:off x="92927" y="5746196"/>
            <a:ext cx="11680996" cy="523220"/>
          </a:xfrm>
          <a:prstGeom prst="rect">
            <a:avLst/>
          </a:prstGeom>
        </p:spPr>
        <p:txBody>
          <a:bodyPr wrap="square">
            <a:spAutoFit/>
          </a:bodyPr>
          <a:lstStyle/>
          <a:p>
            <a:r>
              <a:rPr lang="en-GB" sz="1400" dirty="0">
                <a:solidFill>
                  <a:srgbClr val="003B43"/>
                </a:solidFill>
                <a:latin typeface="Open Sans"/>
              </a:rPr>
              <a:t>Stefan Siebert, Verena Henrich, Karen </a:t>
            </a:r>
            <a:r>
              <a:rPr lang="en-GB" sz="1400" dirty="0" err="1">
                <a:solidFill>
                  <a:srgbClr val="003B43"/>
                </a:solidFill>
                <a:latin typeface="Open Sans"/>
              </a:rPr>
              <a:t>Frenken</a:t>
            </a:r>
            <a:r>
              <a:rPr lang="en-GB" sz="1400" dirty="0">
                <a:solidFill>
                  <a:srgbClr val="003B43"/>
                </a:solidFill>
                <a:latin typeface="Open Sans"/>
              </a:rPr>
              <a:t> and Jacob Burke (2013). Global Map of Irrigation Areas version 5. Rheinische Friedrich-</a:t>
            </a:r>
            <a:r>
              <a:rPr lang="en-GB" sz="1400" dirty="0" err="1">
                <a:solidFill>
                  <a:srgbClr val="003B43"/>
                </a:solidFill>
                <a:latin typeface="Open Sans"/>
              </a:rPr>
              <a:t>Wilhelms</a:t>
            </a:r>
            <a:r>
              <a:rPr lang="en-GB" sz="1400" dirty="0">
                <a:solidFill>
                  <a:srgbClr val="003B43"/>
                </a:solidFill>
                <a:latin typeface="Open Sans"/>
              </a:rPr>
              <a:t>-University, Bonn, Germany / Food and Agriculture Organization of the United Nations, Rome, Italy</a:t>
            </a:r>
            <a:endParaRPr lang="en-GB" sz="1400" dirty="0"/>
          </a:p>
        </p:txBody>
      </p:sp>
      <p:sp>
        <p:nvSpPr>
          <p:cNvPr id="10" name="TextBox 9">
            <a:extLst>
              <a:ext uri="{FF2B5EF4-FFF2-40B4-BE49-F238E27FC236}">
                <a16:creationId xmlns:a16="http://schemas.microsoft.com/office/drawing/2014/main" id="{2E2B7445-B8AE-41C2-B5A0-5C42DF8E046D}"/>
              </a:ext>
            </a:extLst>
          </p:cNvPr>
          <p:cNvSpPr txBox="1"/>
          <p:nvPr/>
        </p:nvSpPr>
        <p:spPr>
          <a:xfrm>
            <a:off x="184032" y="1503988"/>
            <a:ext cx="3537067" cy="1754326"/>
          </a:xfrm>
          <a:prstGeom prst="rect">
            <a:avLst/>
          </a:prstGeom>
          <a:noFill/>
        </p:spPr>
        <p:txBody>
          <a:bodyPr wrap="square" rtlCol="0">
            <a:spAutoFit/>
          </a:bodyPr>
          <a:lstStyle/>
          <a:p>
            <a:r>
              <a:rPr lang="en-GB" dirty="0"/>
              <a:t>Latest version (v5) 2013</a:t>
            </a:r>
          </a:p>
          <a:p>
            <a:endParaRPr lang="en-GB" dirty="0"/>
          </a:p>
          <a:p>
            <a:r>
              <a:rPr lang="en-GB" dirty="0"/>
              <a:t>Areas equipped for irrigation around the year 2005</a:t>
            </a:r>
          </a:p>
          <a:p>
            <a:endParaRPr lang="en-GB" dirty="0"/>
          </a:p>
          <a:p>
            <a:r>
              <a:rPr lang="en-GB" dirty="0"/>
              <a:t>Resolution 5 arc mins (~10km)</a:t>
            </a:r>
          </a:p>
        </p:txBody>
      </p:sp>
      <p:sp>
        <p:nvSpPr>
          <p:cNvPr id="19" name="Rectangle 18">
            <a:extLst>
              <a:ext uri="{FF2B5EF4-FFF2-40B4-BE49-F238E27FC236}">
                <a16:creationId xmlns:a16="http://schemas.microsoft.com/office/drawing/2014/main" id="{14008EDC-7780-4F55-B9C9-06DF416BA034}"/>
              </a:ext>
            </a:extLst>
          </p:cNvPr>
          <p:cNvSpPr/>
          <p:nvPr/>
        </p:nvSpPr>
        <p:spPr>
          <a:xfrm>
            <a:off x="3898085" y="1816100"/>
            <a:ext cx="8244702" cy="12319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67467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E6E5-E68E-470E-8DCA-4D1CB34654E5}"/>
              </a:ext>
            </a:extLst>
          </p:cNvPr>
          <p:cNvSpPr>
            <a:spLocks noGrp="1"/>
          </p:cNvSpPr>
          <p:nvPr>
            <p:ph type="title"/>
          </p:nvPr>
        </p:nvSpPr>
        <p:spPr>
          <a:xfrm>
            <a:off x="184032" y="204861"/>
            <a:ext cx="3537067" cy="1477327"/>
          </a:xfrm>
        </p:spPr>
        <p:txBody>
          <a:bodyPr>
            <a:normAutofit/>
          </a:bodyPr>
          <a:lstStyle/>
          <a:p>
            <a:r>
              <a:rPr lang="en-GB" sz="2400" dirty="0"/>
              <a:t>Global Map of Irrigated Areas (GMIA)</a:t>
            </a:r>
          </a:p>
        </p:txBody>
      </p:sp>
      <p:pic>
        <p:nvPicPr>
          <p:cNvPr id="5" name="Picture 4">
            <a:extLst>
              <a:ext uri="{FF2B5EF4-FFF2-40B4-BE49-F238E27FC236}">
                <a16:creationId xmlns:a16="http://schemas.microsoft.com/office/drawing/2014/main" id="{B6D1B905-F19D-42F9-8B26-DF338C3DAA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4252" y="88302"/>
            <a:ext cx="7976415" cy="5590442"/>
          </a:xfrm>
          <a:prstGeom prst="rect">
            <a:avLst/>
          </a:prstGeom>
        </p:spPr>
      </p:pic>
      <p:grpSp>
        <p:nvGrpSpPr>
          <p:cNvPr id="14" name="Group 13">
            <a:extLst>
              <a:ext uri="{FF2B5EF4-FFF2-40B4-BE49-F238E27FC236}">
                <a16:creationId xmlns:a16="http://schemas.microsoft.com/office/drawing/2014/main" id="{DE453D14-5AB8-4331-BAB3-043BB4ED8691}"/>
              </a:ext>
            </a:extLst>
          </p:cNvPr>
          <p:cNvGrpSpPr/>
          <p:nvPr/>
        </p:nvGrpSpPr>
        <p:grpSpPr>
          <a:xfrm>
            <a:off x="8105775" y="6333683"/>
            <a:ext cx="4037012" cy="481415"/>
            <a:chOff x="8464550" y="6408699"/>
            <a:chExt cx="3727450" cy="444500"/>
          </a:xfrm>
        </p:grpSpPr>
        <p:sp>
          <p:nvSpPr>
            <p:cNvPr id="15" name="Rectangle 14">
              <a:extLst>
                <a:ext uri="{FF2B5EF4-FFF2-40B4-BE49-F238E27FC236}">
                  <a16:creationId xmlns:a16="http://schemas.microsoft.com/office/drawing/2014/main" id="{33B708F5-F495-444E-A879-016405C1BA67}"/>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6" name="Picture 2">
              <a:extLst>
                <a:ext uri="{FF2B5EF4-FFF2-40B4-BE49-F238E27FC236}">
                  <a16:creationId xmlns:a16="http://schemas.microsoft.com/office/drawing/2014/main" id="{1F221375-3081-44B5-A5E4-A8B6E2FD14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17" name="Picture 4" descr="C:\Users\Taylor\AppData\Local\Microsoft\Windows\INetCache\Content.MSO\FE803EF6.tmp">
              <a:extLst>
                <a:ext uri="{FF2B5EF4-FFF2-40B4-BE49-F238E27FC236}">
                  <a16:creationId xmlns:a16="http://schemas.microsoft.com/office/drawing/2014/main" id="{B837C67A-8115-4B4E-BBF7-7376991BDD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18" name="Picture 17">
              <a:extLst>
                <a:ext uri="{FF2B5EF4-FFF2-40B4-BE49-F238E27FC236}">
                  <a16:creationId xmlns:a16="http://schemas.microsoft.com/office/drawing/2014/main" id="{BF76A442-8973-4858-9713-4EC9CC74B5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
        <p:nvSpPr>
          <p:cNvPr id="3" name="Rectangle 2">
            <a:extLst>
              <a:ext uri="{FF2B5EF4-FFF2-40B4-BE49-F238E27FC236}">
                <a16:creationId xmlns:a16="http://schemas.microsoft.com/office/drawing/2014/main" id="{9F32E5C7-3072-476C-AE22-0F0CAF2DA354}"/>
              </a:ext>
            </a:extLst>
          </p:cNvPr>
          <p:cNvSpPr/>
          <p:nvPr/>
        </p:nvSpPr>
        <p:spPr>
          <a:xfrm>
            <a:off x="92927" y="5746196"/>
            <a:ext cx="11680996" cy="523220"/>
          </a:xfrm>
          <a:prstGeom prst="rect">
            <a:avLst/>
          </a:prstGeom>
        </p:spPr>
        <p:txBody>
          <a:bodyPr wrap="square">
            <a:spAutoFit/>
          </a:bodyPr>
          <a:lstStyle/>
          <a:p>
            <a:r>
              <a:rPr lang="en-GB" sz="1400" dirty="0">
                <a:solidFill>
                  <a:srgbClr val="003B43"/>
                </a:solidFill>
                <a:latin typeface="Open Sans"/>
              </a:rPr>
              <a:t>Stefan Siebert, Verena Henrich, Karen </a:t>
            </a:r>
            <a:r>
              <a:rPr lang="en-GB" sz="1400" dirty="0" err="1">
                <a:solidFill>
                  <a:srgbClr val="003B43"/>
                </a:solidFill>
                <a:latin typeface="Open Sans"/>
              </a:rPr>
              <a:t>Frenken</a:t>
            </a:r>
            <a:r>
              <a:rPr lang="en-GB" sz="1400" dirty="0">
                <a:solidFill>
                  <a:srgbClr val="003B43"/>
                </a:solidFill>
                <a:latin typeface="Open Sans"/>
              </a:rPr>
              <a:t> and Jacob Burke (2013). Global Map of Irrigation Areas version 5. Rheinische Friedrich-</a:t>
            </a:r>
            <a:r>
              <a:rPr lang="en-GB" sz="1400" dirty="0" err="1">
                <a:solidFill>
                  <a:srgbClr val="003B43"/>
                </a:solidFill>
                <a:latin typeface="Open Sans"/>
              </a:rPr>
              <a:t>Wilhelms</a:t>
            </a:r>
            <a:r>
              <a:rPr lang="en-GB" sz="1400" dirty="0">
                <a:solidFill>
                  <a:srgbClr val="003B43"/>
                </a:solidFill>
                <a:latin typeface="Open Sans"/>
              </a:rPr>
              <a:t>-University, Bonn, Germany / Food and Agriculture Organization of the United Nations, Rome, Italy</a:t>
            </a:r>
            <a:endParaRPr lang="en-GB" sz="1400" dirty="0"/>
          </a:p>
        </p:txBody>
      </p:sp>
      <p:sp>
        <p:nvSpPr>
          <p:cNvPr id="10" name="TextBox 9">
            <a:extLst>
              <a:ext uri="{FF2B5EF4-FFF2-40B4-BE49-F238E27FC236}">
                <a16:creationId xmlns:a16="http://schemas.microsoft.com/office/drawing/2014/main" id="{2E2B7445-B8AE-41C2-B5A0-5C42DF8E046D}"/>
              </a:ext>
            </a:extLst>
          </p:cNvPr>
          <p:cNvSpPr txBox="1"/>
          <p:nvPr/>
        </p:nvSpPr>
        <p:spPr>
          <a:xfrm>
            <a:off x="184032" y="1503988"/>
            <a:ext cx="3537067" cy="1754326"/>
          </a:xfrm>
          <a:prstGeom prst="rect">
            <a:avLst/>
          </a:prstGeom>
          <a:noFill/>
        </p:spPr>
        <p:txBody>
          <a:bodyPr wrap="square" rtlCol="0">
            <a:spAutoFit/>
          </a:bodyPr>
          <a:lstStyle/>
          <a:p>
            <a:r>
              <a:rPr lang="en-GB" dirty="0"/>
              <a:t>Latest version (v5) 2013</a:t>
            </a:r>
          </a:p>
          <a:p>
            <a:endParaRPr lang="en-GB" dirty="0"/>
          </a:p>
          <a:p>
            <a:r>
              <a:rPr lang="en-GB" dirty="0"/>
              <a:t>Areas equipped for irrigation around the year 2005</a:t>
            </a:r>
          </a:p>
          <a:p>
            <a:endParaRPr lang="en-GB" dirty="0"/>
          </a:p>
          <a:p>
            <a:r>
              <a:rPr lang="en-GB" dirty="0"/>
              <a:t>Resolution 5 arc mins (~10km)</a:t>
            </a:r>
          </a:p>
        </p:txBody>
      </p:sp>
      <p:sp>
        <p:nvSpPr>
          <p:cNvPr id="20" name="Rectangle 19">
            <a:extLst>
              <a:ext uri="{FF2B5EF4-FFF2-40B4-BE49-F238E27FC236}">
                <a16:creationId xmlns:a16="http://schemas.microsoft.com/office/drawing/2014/main" id="{3997B54A-1E2A-49C7-91B2-6A8D339BD9E2}"/>
              </a:ext>
            </a:extLst>
          </p:cNvPr>
          <p:cNvSpPr/>
          <p:nvPr/>
        </p:nvSpPr>
        <p:spPr>
          <a:xfrm>
            <a:off x="3898085" y="1816100"/>
            <a:ext cx="8244702" cy="12319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A3B2A430-389B-4F68-837C-9A8919DBA168}"/>
              </a:ext>
            </a:extLst>
          </p:cNvPr>
          <p:cNvSpPr/>
          <p:nvPr/>
        </p:nvSpPr>
        <p:spPr>
          <a:xfrm>
            <a:off x="0" y="0"/>
            <a:ext cx="12192000" cy="6269416"/>
          </a:xfrm>
          <a:prstGeom prst="rect">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C2B2D69-0166-4E47-9DEB-64AD395935C8}"/>
              </a:ext>
            </a:extLst>
          </p:cNvPr>
          <p:cNvSpPr/>
          <p:nvPr/>
        </p:nvSpPr>
        <p:spPr>
          <a:xfrm>
            <a:off x="184032" y="3586389"/>
            <a:ext cx="3615473"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endParaRPr lang="en-GB" b="1" dirty="0">
              <a:solidFill>
                <a:schemeClr val="bg2"/>
              </a:solidFill>
              <a:latin typeface="Open Sans"/>
            </a:endParaRPr>
          </a:p>
          <a:p>
            <a:r>
              <a:rPr lang="en-GB" b="1" dirty="0">
                <a:solidFill>
                  <a:schemeClr val="bg2"/>
                </a:solidFill>
                <a:latin typeface="Open Sans"/>
              </a:rPr>
              <a:t>Australia</a:t>
            </a:r>
            <a:r>
              <a:rPr lang="en-GB" dirty="0">
                <a:solidFill>
                  <a:schemeClr val="bg2"/>
                </a:solidFill>
                <a:latin typeface="Open Sans"/>
              </a:rPr>
              <a:t> - Area actually irrigated was 2,546,318 ha in season 2005/2006 but declined to 1,760,758 ha in season 2008/2009 due to drought</a:t>
            </a:r>
          </a:p>
          <a:p>
            <a:endParaRPr lang="en-GB" dirty="0">
              <a:solidFill>
                <a:schemeClr val="bg2"/>
              </a:solidFill>
            </a:endParaRPr>
          </a:p>
        </p:txBody>
      </p:sp>
      <p:cxnSp>
        <p:nvCxnSpPr>
          <p:cNvPr id="7" name="Straight Arrow Connector 6">
            <a:extLst>
              <a:ext uri="{FF2B5EF4-FFF2-40B4-BE49-F238E27FC236}">
                <a16:creationId xmlns:a16="http://schemas.microsoft.com/office/drawing/2014/main" id="{7D64E94C-CFB9-4C1F-89AD-A785F664EBBC}"/>
              </a:ext>
            </a:extLst>
          </p:cNvPr>
          <p:cNvCxnSpPr>
            <a:stCxn id="12" idx="3"/>
          </p:cNvCxnSpPr>
          <p:nvPr/>
        </p:nvCxnSpPr>
        <p:spPr>
          <a:xfrm flipV="1">
            <a:off x="3799505" y="2743200"/>
            <a:ext cx="7630495" cy="185885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20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41F6-FBFE-453D-AD20-CADADECA181C}"/>
              </a:ext>
            </a:extLst>
          </p:cNvPr>
          <p:cNvSpPr>
            <a:spLocks noGrp="1"/>
          </p:cNvSpPr>
          <p:nvPr>
            <p:ph type="title"/>
          </p:nvPr>
        </p:nvSpPr>
        <p:spPr>
          <a:xfrm>
            <a:off x="3581811" y="365125"/>
            <a:ext cx="7771989" cy="1325563"/>
          </a:xfrm>
        </p:spPr>
        <p:txBody>
          <a:bodyPr/>
          <a:lstStyle/>
          <a:p>
            <a:r>
              <a:rPr lang="en-GB" dirty="0"/>
              <a:t>EO Approach</a:t>
            </a:r>
          </a:p>
        </p:txBody>
      </p:sp>
      <p:grpSp>
        <p:nvGrpSpPr>
          <p:cNvPr id="4" name="Group 3">
            <a:extLst>
              <a:ext uri="{FF2B5EF4-FFF2-40B4-BE49-F238E27FC236}">
                <a16:creationId xmlns:a16="http://schemas.microsoft.com/office/drawing/2014/main" id="{4C3BE37E-2674-43E2-9F65-1545E464781E}"/>
              </a:ext>
            </a:extLst>
          </p:cNvPr>
          <p:cNvGrpSpPr/>
          <p:nvPr/>
        </p:nvGrpSpPr>
        <p:grpSpPr>
          <a:xfrm>
            <a:off x="8105775" y="6333683"/>
            <a:ext cx="4037012" cy="481415"/>
            <a:chOff x="8464550" y="6408699"/>
            <a:chExt cx="3727450" cy="444500"/>
          </a:xfrm>
        </p:grpSpPr>
        <p:sp>
          <p:nvSpPr>
            <p:cNvPr id="5" name="Rectangle 4">
              <a:extLst>
                <a:ext uri="{FF2B5EF4-FFF2-40B4-BE49-F238E27FC236}">
                  <a16:creationId xmlns:a16="http://schemas.microsoft.com/office/drawing/2014/main" id="{0DDA1C00-CDAA-4DBF-84AB-6FB5D5CE72FD}"/>
                </a:ext>
              </a:extLst>
            </p:cNvPr>
            <p:cNvSpPr/>
            <p:nvPr/>
          </p:nvSpPr>
          <p:spPr>
            <a:xfrm>
              <a:off x="8464550" y="6408699"/>
              <a:ext cx="3727450" cy="4445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6" name="Picture 2">
              <a:extLst>
                <a:ext uri="{FF2B5EF4-FFF2-40B4-BE49-F238E27FC236}">
                  <a16:creationId xmlns:a16="http://schemas.microsoft.com/office/drawing/2014/main" id="{FBD80589-466E-4142-AEF6-3FE83ED675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1068" y="6474348"/>
              <a:ext cx="1228725" cy="303341"/>
            </a:xfrm>
            <a:prstGeom prst="rect">
              <a:avLst/>
            </a:prstGeom>
            <a:solidFill>
              <a:schemeClr val="bg2"/>
            </a:solidFill>
          </p:spPr>
        </p:pic>
        <p:pic>
          <p:nvPicPr>
            <p:cNvPr id="7" name="Picture 4" descr="C:\Users\Taylor\AppData\Local\Microsoft\Windows\INetCache\Content.MSO\FE803EF6.tmp">
              <a:extLst>
                <a:ext uri="{FF2B5EF4-FFF2-40B4-BE49-F238E27FC236}">
                  <a16:creationId xmlns:a16="http://schemas.microsoft.com/office/drawing/2014/main" id="{B989BC1D-DDD8-4D4C-BC8F-27F12B3851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83897" y="6477858"/>
              <a:ext cx="895347" cy="306181"/>
            </a:xfrm>
            <a:prstGeom prst="rect">
              <a:avLst/>
            </a:prstGeom>
            <a:gradFill flip="none" rotWithShape="1">
              <a:gsLst>
                <a:gs pos="0">
                  <a:schemeClr val="accent1">
                    <a:lumMod val="45000"/>
                    <a:lumOff val="55000"/>
                  </a:schemeClr>
                </a:gs>
                <a:gs pos="0">
                  <a:schemeClr val="bg1"/>
                </a:gs>
              </a:gsLst>
              <a:path path="circle">
                <a:fillToRect l="50000" t="50000" r="50000" b="50000"/>
              </a:path>
              <a:tileRect/>
            </a:gradFill>
          </p:spPr>
        </p:pic>
        <p:pic>
          <p:nvPicPr>
            <p:cNvPr id="8" name="Picture 7">
              <a:extLst>
                <a:ext uri="{FF2B5EF4-FFF2-40B4-BE49-F238E27FC236}">
                  <a16:creationId xmlns:a16="http://schemas.microsoft.com/office/drawing/2014/main" id="{B7691AAA-FD3C-4EDF-A261-4714909633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4630" y="6450616"/>
              <a:ext cx="1094431" cy="360664"/>
            </a:xfrm>
            <a:prstGeom prst="rect">
              <a:avLst/>
            </a:prstGeom>
          </p:spPr>
        </p:pic>
      </p:grpSp>
      <p:sp>
        <p:nvSpPr>
          <p:cNvPr id="9" name="Rectangle 2">
            <a:extLst>
              <a:ext uri="{FF2B5EF4-FFF2-40B4-BE49-F238E27FC236}">
                <a16:creationId xmlns:a16="http://schemas.microsoft.com/office/drawing/2014/main" id="{C995FF2A-87E1-44C1-BA2F-34EC850C8066}"/>
              </a:ext>
            </a:extLst>
          </p:cNvPr>
          <p:cNvSpPr>
            <a:spLocks noChangeArrowheads="1"/>
          </p:cNvSpPr>
          <p:nvPr/>
        </p:nvSpPr>
        <p:spPr bwMode="auto">
          <a:xfrm>
            <a:off x="3601944" y="23489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TextBox 10">
            <a:extLst>
              <a:ext uri="{FF2B5EF4-FFF2-40B4-BE49-F238E27FC236}">
                <a16:creationId xmlns:a16="http://schemas.microsoft.com/office/drawing/2014/main" id="{0B651458-7C0C-4056-A0EE-A0A0330DF558}"/>
              </a:ext>
            </a:extLst>
          </p:cNvPr>
          <p:cNvSpPr txBox="1"/>
          <p:nvPr/>
        </p:nvSpPr>
        <p:spPr>
          <a:xfrm>
            <a:off x="3601945" y="1326166"/>
            <a:ext cx="7955056" cy="3447098"/>
          </a:xfrm>
          <a:prstGeom prst="rect">
            <a:avLst/>
          </a:prstGeom>
          <a:noFill/>
        </p:spPr>
        <p:txBody>
          <a:bodyPr wrap="square" rtlCol="0">
            <a:spAutoFit/>
          </a:bodyPr>
          <a:lstStyle/>
          <a:p>
            <a:r>
              <a:rPr lang="en-GB" dirty="0"/>
              <a:t>Area:  Murray-Darling Basin, Australia</a:t>
            </a:r>
          </a:p>
          <a:p>
            <a:endParaRPr lang="en-GB" dirty="0"/>
          </a:p>
          <a:p>
            <a:r>
              <a:rPr lang="en-GB" b="1" dirty="0"/>
              <a:t>Identify cropland using Enhanced Vegetation Indices (EVI)</a:t>
            </a:r>
          </a:p>
          <a:p>
            <a:r>
              <a:rPr lang="en-GB" dirty="0"/>
              <a:t>	</a:t>
            </a:r>
          </a:p>
          <a:p>
            <a:r>
              <a:rPr lang="en-GB" dirty="0"/>
              <a:t>MODIS Vegetation Indices </a:t>
            </a:r>
          </a:p>
          <a:p>
            <a:r>
              <a:rPr lang="en-GB" sz="1400" dirty="0"/>
              <a:t>Terra Moderate Resolution Imaging Spectroradiometer (MOD13A2) Version 6.1, 1km spatial resolution, 16 day temporal resolution.  From 2002 - 2022</a:t>
            </a:r>
          </a:p>
          <a:p>
            <a:endParaRPr lang="en-GB" dirty="0"/>
          </a:p>
          <a:p>
            <a:r>
              <a:rPr lang="en-GB" b="1" dirty="0"/>
              <a:t>Compare with environmental variables</a:t>
            </a:r>
          </a:p>
          <a:p>
            <a:endParaRPr lang="en-GB" b="1" dirty="0"/>
          </a:p>
          <a:p>
            <a:r>
              <a:rPr lang="en-GB" dirty="0"/>
              <a:t>ECMWF – ERA5 temperature and precipitation</a:t>
            </a:r>
          </a:p>
          <a:p>
            <a:r>
              <a:rPr lang="en-GB" sz="1400" dirty="0"/>
              <a:t>The European Centre for Medium-Range Weather Forecasts, reanalysis datasets version 5 (ERA5), 30km spatial resolution, hourly temporal resolution</a:t>
            </a:r>
          </a:p>
        </p:txBody>
      </p:sp>
      <p:pic>
        <p:nvPicPr>
          <p:cNvPr id="21" name="Picture Placeholder 7">
            <a:extLst>
              <a:ext uri="{FF2B5EF4-FFF2-40B4-BE49-F238E27FC236}">
                <a16:creationId xmlns:a16="http://schemas.microsoft.com/office/drawing/2014/main" id="{5F642C90-B51D-47F4-8B1F-FDB7AB0C04C5}"/>
              </a:ext>
            </a:extLst>
          </p:cNvPr>
          <p:cNvPicPr>
            <a:picLocks noGrp="1" noChangeAspect="1"/>
          </p:cNvPicPr>
          <p:nvPr>
            <p:ph type="pic" sz="quarter" idx="10"/>
          </p:nvPr>
        </p:nvPicPr>
        <p:blipFill rotWithShape="1">
          <a:blip r:embed="rId6" cstate="email">
            <a:extLst>
              <a:ext uri="{28A0092B-C50C-407E-A947-70E740481C1C}">
                <a14:useLocalDpi xmlns:a14="http://schemas.microsoft.com/office/drawing/2010/main"/>
              </a:ext>
            </a:extLst>
          </a:blip>
          <a:srcRect l="57328" t="-202" b="202"/>
          <a:stretch/>
        </p:blipFill>
        <p:spPr>
          <a:xfrm>
            <a:off x="0" y="0"/>
            <a:ext cx="3262313" cy="6288505"/>
          </a:xfrm>
          <a:prstGeom prst="rect">
            <a:avLst/>
          </a:prstGeom>
        </p:spPr>
      </p:pic>
    </p:spTree>
    <p:extLst>
      <p:ext uri="{BB962C8B-B14F-4D97-AF65-F5344CB8AC3E}">
        <p14:creationId xmlns:p14="http://schemas.microsoft.com/office/powerpoint/2010/main" val="2922768796"/>
      </p:ext>
    </p:extLst>
  </p:cSld>
  <p:clrMapOvr>
    <a:masterClrMapping/>
  </p:clrMapOvr>
</p:sld>
</file>

<file path=ppt/theme/theme1.xml><?xml version="1.0" encoding="utf-8"?>
<a:theme xmlns:a="http://schemas.openxmlformats.org/drawingml/2006/main" name="Office Theme">
  <a:themeElements>
    <a:clrScheme name="CABI colours">
      <a:dk1>
        <a:srgbClr val="000000"/>
      </a:dk1>
      <a:lt1>
        <a:srgbClr val="FFFFFF"/>
      </a:lt1>
      <a:dk2>
        <a:srgbClr val="368729"/>
      </a:dk2>
      <a:lt2>
        <a:srgbClr val="FFFFFF"/>
      </a:lt2>
      <a:accent1>
        <a:srgbClr val="368729"/>
      </a:accent1>
      <a:accent2>
        <a:srgbClr val="E9500E"/>
      </a:accent2>
      <a:accent3>
        <a:srgbClr val="007F7B"/>
      </a:accent3>
      <a:accent4>
        <a:srgbClr val="004B8D"/>
      </a:accent4>
      <a:accent5>
        <a:srgbClr val="9370B1"/>
      </a:accent5>
      <a:accent6>
        <a:srgbClr val="00BCE3"/>
      </a:accent6>
      <a:hlink>
        <a:srgbClr val="368728"/>
      </a:hlink>
      <a:folHlink>
        <a:srgbClr val="6CCA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I Presentation Template 2020.potx" id="{40152871-BB07-4AE3-AB0D-AE45ECAABD12}" vid="{ACD50C89-9298-4D9D-B75B-9C53DFC91C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1530</TotalTime>
  <Words>2739</Words>
  <Application>Microsoft Office PowerPoint</Application>
  <PresentationFormat>Widescreen</PresentationFormat>
  <Paragraphs>276</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MS Mincho</vt:lpstr>
      <vt:lpstr>ＭＳ Ｐゴシック</vt:lpstr>
      <vt:lpstr>-apple-system</vt:lpstr>
      <vt:lpstr>Arial</vt:lpstr>
      <vt:lpstr>Calibri</vt:lpstr>
      <vt:lpstr>Open Sans</vt:lpstr>
      <vt:lpstr>System Font</vt:lpstr>
      <vt:lpstr>Times New Roman</vt:lpstr>
      <vt:lpstr>Wingdings</vt:lpstr>
      <vt:lpstr>Office Theme</vt:lpstr>
      <vt:lpstr>Improving irrigation data for pest modelling using Earth observation data and techniques</vt:lpstr>
      <vt:lpstr>Intro</vt:lpstr>
      <vt:lpstr>Irrigation in pest modelling</vt:lpstr>
      <vt:lpstr>Irrigation in pest modelling</vt:lpstr>
      <vt:lpstr>Global Map of Irrigated Areas (GMIA)</vt:lpstr>
      <vt:lpstr>Global Map of Irrigated Areas (GMIA)</vt:lpstr>
      <vt:lpstr>Global Map of Irrigated Areas (GMIA)</vt:lpstr>
      <vt:lpstr>Global Map of Irrigated Areas (GMIA)</vt:lpstr>
      <vt:lpstr>EO Approach</vt:lpstr>
      <vt:lpstr>Vegetation</vt:lpstr>
      <vt:lpstr>Vegetation</vt:lpstr>
      <vt:lpstr>PowerPoint Presentation</vt:lpstr>
      <vt:lpstr>PowerPoint Presentation</vt:lpstr>
      <vt:lpstr>PowerPoint Presentation</vt:lpstr>
      <vt:lpstr>PowerPoint Presentation</vt:lpstr>
      <vt:lpstr>Summary</vt:lpstr>
      <vt:lpstr>Next steps</vt:lpstr>
      <vt:lpstr>Links &amp; 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Beale</dc:creator>
  <cp:lastModifiedBy>Tim Beale</cp:lastModifiedBy>
  <cp:revision>70</cp:revision>
  <cp:lastPrinted>2019-05-07T13:23:10Z</cp:lastPrinted>
  <dcterms:created xsi:type="dcterms:W3CDTF">2022-07-06T16:50:18Z</dcterms:created>
  <dcterms:modified xsi:type="dcterms:W3CDTF">2022-10-09T22:22:20Z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iteId">
    <vt:lpwstr>9f1098df-eebc-4be7-9878-bc3c8d059fd7</vt:lpwstr>
  </property>
  <property fmtid="{D5CDD505-2E9C-101B-9397-08002B2CF9AE}" pid="4" name="MSIP_Label_2e892a75-59a0-4e0e-9b97-f68af558ca2b_Owner">
    <vt:lpwstr>J.Slezak@cabi.org</vt:lpwstr>
  </property>
  <property fmtid="{D5CDD505-2E9C-101B-9397-08002B2CF9AE}" pid="5" name="MSIP_Label_2e892a75-59a0-4e0e-9b97-f68af558ca2b_SetDate">
    <vt:lpwstr>2021-02-25T10:31:42.8716795Z</vt:lpwstr>
  </property>
  <property fmtid="{D5CDD505-2E9C-101B-9397-08002B2CF9AE}" pid="6" name="MSIP_Label_2e892a75-59a0-4e0e-9b97-f68af558ca2b_Name">
    <vt:lpwstr>CABI</vt:lpwstr>
  </property>
  <property fmtid="{D5CDD505-2E9C-101B-9397-08002B2CF9AE}" pid="7" name="MSIP_Label_2e892a75-59a0-4e0e-9b97-f68af558ca2b_Application">
    <vt:lpwstr>Microsoft Azure Information Protection</vt:lpwstr>
  </property>
  <property fmtid="{D5CDD505-2E9C-101B-9397-08002B2CF9AE}" pid="8" name="MSIP_Label_2e892a75-59a0-4e0e-9b97-f68af558ca2b_ActionId">
    <vt:lpwstr>69a6ddf9-9e8e-4298-b0e9-21c3e0bd9531</vt:lpwstr>
  </property>
  <property fmtid="{D5CDD505-2E9C-101B-9397-08002B2CF9AE}" pid="9" name="MSIP_Label_2e892a75-59a0-4e0e-9b97-f68af558ca2b_Extended_MSFT_Method">
    <vt:lpwstr>Automatic</vt:lpwstr>
  </property>
  <property fmtid="{D5CDD505-2E9C-101B-9397-08002B2CF9AE}" pid="10" name="Sensitivity">
    <vt:lpwstr>CABI</vt:lpwstr>
  </property>
</Properties>
</file>